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2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9" r:id="rId1"/>
    <p:sldMasterId id="2147483800" r:id="rId2"/>
    <p:sldMasterId id="2147483801" r:id="rId3"/>
  </p:sldMasterIdLst>
  <p:notesMasterIdLst>
    <p:notesMasterId r:id="rId87"/>
  </p:notesMasterIdLst>
  <p:sldIdLst>
    <p:sldId id="257" r:id="rId4"/>
    <p:sldId id="875" r:id="rId5"/>
    <p:sldId id="873" r:id="rId6"/>
    <p:sldId id="258" r:id="rId7"/>
    <p:sldId id="256" r:id="rId8"/>
    <p:sldId id="876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x="9144000" cy="5143500" type="screen16x9"/>
  <p:notesSz cx="6858000" cy="9144000"/>
  <p:embeddedFontLst>
    <p:embeddedFont>
      <p:font typeface="Roboto Light" panose="020B0604020202020204" charset="0"/>
      <p:regular r:id="rId88"/>
      <p:bold r:id="rId89"/>
      <p:italic r:id="rId90"/>
      <p:boldItalic r:id="rId91"/>
    </p:embeddedFont>
    <p:embeddedFont>
      <p:font typeface="Roboto" panose="020B0604020202020204" charset="0"/>
      <p:regular r:id="rId92"/>
      <p:bold r:id="rId93"/>
      <p:italic r:id="rId94"/>
      <p:boldItalic r:id="rId95"/>
    </p:embeddedFont>
    <p:embeddedFont>
      <p:font typeface="Roboto Mono Medium" panose="020B0604020202020204" charset="0"/>
      <p:regular r:id="rId96"/>
      <p:bold r:id="rId97"/>
      <p:italic r:id="rId98"/>
      <p:boldItalic r:id="rId99"/>
    </p:embeddedFont>
    <p:embeddedFont>
      <p:font typeface="Roboto Mono" panose="020B0604020202020204" charset="0"/>
      <p:regular r:id="rId100"/>
      <p:bold r:id="rId101"/>
      <p:italic r:id="rId102"/>
      <p:boldItalic r:id="rId103"/>
    </p:embeddedFont>
    <p:embeddedFont>
      <p:font typeface="Oswald" panose="02000503000000000000" pitchFamily="2" charset="0"/>
      <p:regular r:id="rId104"/>
      <p:bold r:id="rId105"/>
    </p:embeddedFont>
    <p:embeddedFont>
      <p:font typeface="Roboto Thin" panose="020B0604020202020204" charset="0"/>
      <p:regular r:id="rId106"/>
      <p:bold r:id="rId107"/>
      <p:italic r:id="rId108"/>
      <p:boldItalic r:id="rId109"/>
    </p:embeddedFont>
    <p:embeddedFont>
      <p:font typeface="Roboto Medium" panose="020B0604020202020204" charset="0"/>
      <p:regular r:id="rId110"/>
      <p:bold r:id="rId111"/>
      <p:italic r:id="rId112"/>
      <p:boldItalic r:id="rId113"/>
    </p:embeddedFont>
    <p:embeddedFont>
      <p:font typeface="Montserrat" panose="02000505000000020004" pitchFamily="2" charset="0"/>
      <p:regular r:id="rId114"/>
      <p:bold r:id="rId115"/>
      <p:italic r:id="rId116"/>
      <p:boldItalic r:id="rId117"/>
    </p:embeddedFont>
    <p:embeddedFont>
      <p:font typeface="Montserrat Medium" panose="020B0604020202020204" charset="0"/>
      <p:regular r:id="rId118"/>
      <p:bold r:id="rId119"/>
      <p:italic r:id="rId120"/>
      <p:boldItalic r:id="rId1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A6D7D6-9262-460B-90F7-88BC3A7210A8}">
  <a:tblStyle styleId="{33A6D7D6-9262-460B-90F7-88BC3A7210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093" autoAdjust="0"/>
  </p:normalViewPr>
  <p:slideViewPr>
    <p:cSldViewPr snapToGrid="0">
      <p:cViewPr varScale="1">
        <p:scale>
          <a:sx n="108" d="100"/>
          <a:sy n="108" d="100"/>
        </p:scale>
        <p:origin x="17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font" Target="fonts/font30.fntdata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font" Target="fonts/font2.fntdata"/><Relationship Id="rId112" Type="http://schemas.openxmlformats.org/officeDocument/2006/relationships/font" Target="fonts/font25.fntdata"/><Relationship Id="rId16" Type="http://schemas.openxmlformats.org/officeDocument/2006/relationships/slide" Target="slides/slide13.xml"/><Relationship Id="rId107" Type="http://schemas.openxmlformats.org/officeDocument/2006/relationships/font" Target="fonts/font20.fntdata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font" Target="fonts/font15.fntdata"/><Relationship Id="rId123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font" Target="fonts/font13.fntdata"/><Relationship Id="rId105" Type="http://schemas.openxmlformats.org/officeDocument/2006/relationships/font" Target="fonts/font18.fntdata"/><Relationship Id="rId113" Type="http://schemas.openxmlformats.org/officeDocument/2006/relationships/font" Target="fonts/font26.fntdata"/><Relationship Id="rId118" Type="http://schemas.openxmlformats.org/officeDocument/2006/relationships/font" Target="fonts/font3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121" Type="http://schemas.openxmlformats.org/officeDocument/2006/relationships/font" Target="fonts/font3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font" Target="fonts/font16.fntdata"/><Relationship Id="rId108" Type="http://schemas.openxmlformats.org/officeDocument/2006/relationships/font" Target="fonts/font21.fntdata"/><Relationship Id="rId116" Type="http://schemas.openxmlformats.org/officeDocument/2006/relationships/font" Target="fonts/font29.fntdata"/><Relationship Id="rId124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1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font" Target="fonts/font19.fntdata"/><Relationship Id="rId114" Type="http://schemas.openxmlformats.org/officeDocument/2006/relationships/font" Target="fonts/font27.fntdata"/><Relationship Id="rId119" Type="http://schemas.openxmlformats.org/officeDocument/2006/relationships/font" Target="fonts/font32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12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font" Target="fonts/font22.fntdata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10.fntdata"/><Relationship Id="rId104" Type="http://schemas.openxmlformats.org/officeDocument/2006/relationships/font" Target="fonts/font17.fntdata"/><Relationship Id="rId120" Type="http://schemas.openxmlformats.org/officeDocument/2006/relationships/font" Target="fonts/font33.fntdata"/><Relationship Id="rId125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notesMaster" Target="notesMasters/notesMaster1.xml"/><Relationship Id="rId110" Type="http://schemas.openxmlformats.org/officeDocument/2006/relationships/font" Target="fonts/font23.fntdata"/><Relationship Id="rId115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news/the-switch/wp/2018/03/01/equifax-keeps-finding-millions-more-people-who-were-affected-by-its-massive-data-breach/?noredirect=on&amp;utm_term=.f63014925b4a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oonline.com/article/2938529/cybercrime-much-more-organized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map.kaspersky.com/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" name="Google Shape;3049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g551e1bff80_0_1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9" name="Google Shape;3099;g551e1bff80_0_1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Low-Risk Image: Source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https://www.washingtonpost.com/news/the-switch/wp/2018/03/01/equifax-keeps-finding-millions-more-people-who-were-affected-by-its-massive-data-breach/?noredirect=on&amp;utm_term=.f63014925b4a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g551e1bff80_0_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7" name="Google Shape;3107;g551e1bff80_0_1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 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https://www.csoonline.com/article/2938529/cybercrime-much-more-organized.html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g551e1bff80_0_1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5" name="Google Shape;3115;g551e1bff80_0_1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Quote Source: ESG Research Report, </a:t>
            </a:r>
            <a:r>
              <a:rPr lang="en" sz="1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Life and Times of Cybersecurity Professionals, November 2017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g551e1bff80_0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4" name="Google Shape;3124;g551e1bff80_0_1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551e1bff80_0_1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" name="Google Shape;3130;g551e1bff80_0_1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g5133abb0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6" name="Google Shape;3136;g5133abb0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g56ebead06b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7" name="Google Shape;3147;g56ebead06b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g551e1bff80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9" name="Google Shape;3159;g551e1bff80_0_1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Google Shape;3165;g551e1bff80_0_1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6" name="Google Shape;3166;g551e1bff80_0_1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" name="Google Shape;3174;g58d51a1d4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5" name="Google Shape;3175;g58d51a1d4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Where</a:t>
            </a:r>
            <a:r>
              <a:rPr lang="en-US" baseline="0" dirty="0"/>
              <a:t> you’re from</a:t>
            </a:r>
          </a:p>
          <a:p>
            <a:r>
              <a:rPr lang="en-US" baseline="0" dirty="0"/>
              <a:t>What you do</a:t>
            </a:r>
          </a:p>
          <a:p>
            <a:r>
              <a:rPr lang="en-US" baseline="0" dirty="0"/>
              <a:t>Why you’re here</a:t>
            </a:r>
          </a:p>
          <a:p>
            <a:r>
              <a:rPr lang="en-US" baseline="0" dirty="0"/>
              <a:t>Something about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32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g58d51a1d4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4" name="Google Shape;3184;g58d51a1d4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58d51a1d4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" name="Google Shape;3193;g58d51a1d4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g551e1bff80_0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8" name="Google Shape;3208;g551e1bff80_0_1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Castle: shutterstock_699336349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Trojan horse: shutterstock_33882460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g551e1bff80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8" name="Google Shape;3218;g551e1bff80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g54a4b1b02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4" name="Google Shape;3224;g54a4b1b02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g54a4b1b02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7" name="Google Shape;3237;g54a4b1b02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g551e1bff80_0_1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1" name="Google Shape;3251;g551e1bff80_0_1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g56ebead06b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9" name="Google Shape;3289;g56ebead06b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g56ebead06b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8" name="Google Shape;3298;g56ebead06b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56ebead06b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7" name="Google Shape;3317;g56ebead06b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g551e1bff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5" name="Google Shape;3055;g551e1bff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g56ebead06b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2" name="Google Shape;3342;g56ebead06b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g56ebead06b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1" name="Google Shape;3351;g56ebead06b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published by Wiley, 2014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g58d51a1d42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9" name="Google Shape;3359;g58d51a1d42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g54a4b1b0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8" name="Google Shape;3368;g54a4b1b0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g54a4b1b02a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4" name="Google Shape;3384;g54a4b1b02a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g54a4b1b02a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2" name="Google Shape;3402;g54a4b1b02a_0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g54a4b1b02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1" name="Google Shape;3421;g54a4b1b02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g56ebead06b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5" name="Google Shape;3425;g56ebead06b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56ebead06b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2" name="Google Shape;3432;g56ebead06b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 ID: shutterstock_433992649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g56ebead06b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1" name="Google Shape;3441;g56ebead06b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 ID: 433992649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5b1890b7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1" name="Google Shape;3041;g5b1890b7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56ebead06b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0" name="Google Shape;3450;g56ebead06b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 ID: 237968428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g56ebead06b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8" name="Google Shape;3458;g56ebead06b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i="1" dirty="0">
                <a:solidFill>
                  <a:schemeClr val="dk1"/>
                </a:solidFill>
              </a:rPr>
              <a:t>Today, hackers are </a:t>
            </a:r>
            <a:r>
              <a:rPr lang="en-US" sz="1100" b="1" i="1" dirty="0">
                <a:solidFill>
                  <a:schemeClr val="dk1"/>
                </a:solidFill>
              </a:rPr>
              <a:t>routinely logging in as users</a:t>
            </a:r>
            <a:r>
              <a:rPr lang="en-US" sz="1100" i="1" dirty="0">
                <a:solidFill>
                  <a:schemeClr val="dk1"/>
                </a:solidFill>
              </a:rPr>
              <a:t> (and administrators) and gaining access to company data and financial assets.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i="1" dirty="0">
                <a:solidFill>
                  <a:schemeClr val="dk1"/>
                </a:solidFill>
              </a:rPr>
              <a:t>Today, hackers are </a:t>
            </a:r>
            <a:r>
              <a:rPr lang="en-US" sz="1100" b="1" i="1" dirty="0">
                <a:solidFill>
                  <a:schemeClr val="dk1"/>
                </a:solidFill>
              </a:rPr>
              <a:t>routinely logging in as users</a:t>
            </a:r>
            <a:r>
              <a:rPr lang="en-US" sz="1100" i="1" dirty="0">
                <a:solidFill>
                  <a:schemeClr val="dk1"/>
                </a:solidFill>
              </a:rPr>
              <a:t> (and administrators) and gaining access to company data and financial assets.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56ebead06b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6" name="Google Shape;3466;g56ebead06b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4" name="Google Shape;3474;g56ebead06b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5" name="Google Shape;3475;g56ebead06b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g56ebead06b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4" name="Google Shape;3504;g56ebead06b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g56ebead06b_1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5" name="Google Shape;3535;g56ebead06b_1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Google Shape;3540;g56ebead06b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1" name="Google Shape;3541;g56ebead06b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g56ebead06b_1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4" name="Google Shape;3574;g56ebead06b_1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3" name="Google Shape;3603;g56ebead06b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4" name="Google Shape;3604;g56ebead06b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56ebead06b_1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4" name="Google Shape;3634;g56ebead06b_1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g551e1bff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5" name="Google Shape;3055;g551e1bff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7871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g56ebead06b_1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4" name="Google Shape;3664;g56ebead06b_1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3" name="Google Shape;3693;g56ebead06b_1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4" name="Google Shape;3694;g56ebead06b_1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" name="Google Shape;3699;g56ebead06b_1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0" name="Google Shape;3700;g56ebead06b_1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Google Shape;3717;g56ebead06b_1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8" name="Google Shape;3718;g56ebead06b_1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6" name="Google Shape;3736;g56ebead06b_1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7" name="Google Shape;3737;g56ebead06b_1_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0" name="Google Shape;3760;g56ebead06b_1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1" name="Google Shape;3761;g56ebead06b_1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Google Shape;3776;g56ebead06b_1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7" name="Google Shape;3777;g56ebead06b_1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Google Shape;3792;g56ebead06b_1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3" name="Google Shape;3793;g56ebead06b_1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g56ebead06b_1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0" name="Google Shape;3810;g56ebead06b_1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" name="Google Shape;3823;g56ebead06b_1_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4" name="Google Shape;3824;g56ebead06b_1_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g551e1bff80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9" name="Google Shape;3069;g551e1bff80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" name="Google Shape;3829;g56ebead06b_1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0" name="Google Shape;3830;g56ebead06b_1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g56ebead06b_1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4" name="Google Shape;3844;g56ebead06b_1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Google Shape;3857;g56ebead06b_1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8" name="Google Shape;3858;g56ebead06b_1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g56ebead06b_1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4" name="Google Shape;3874;g56ebead06b_1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56ebead06b_1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56ebead06b_1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56ebead06b_1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56ebead06b_1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Google Shape;3910;g56ebead06b_1_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1" name="Google Shape;3911;g56ebead06b_1_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g56ebead06b_1_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7" name="Google Shape;3917;g56ebead06b_1_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56ebead06b_1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2" name="Google Shape;3932;g56ebead06b_1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Google Shape;3951;g56ebead06b_1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2" name="Google Shape;3952;g56ebead06b_1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g551e1bff80_0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5" name="Google Shape;3075;g551e1bff80_0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g56ebead06b_1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7" name="Google Shape;3977;g56ebead06b_1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g56ebead06b_1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3" name="Google Shape;3983;g56ebead06b_1_1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9" name="Google Shape;3989;g56ebead06b_1_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0" name="Google Shape;3990;g56ebead06b_1_1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5" name="Google Shape;4015;g56ebead06b_1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6" name="Google Shape;4016;g56ebead06b_1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1" name="Google Shape;4021;g56ebead06b_1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2" name="Google Shape;4022;g56ebead06b_1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g56ebead06b_1_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8" name="Google Shape;4048;g56ebead06b_1_1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2" name="Google Shape;4062;g56ebead06b_1_1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3" name="Google Shape;4063;g56ebead06b_1_1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6" name="Google Shape;4076;g56ebead06b_1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7" name="Google Shape;4077;g56ebead06b_1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security professionals, we will make our </a:t>
            </a: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based on observed risks. In conjunction with our clients, we will also make decisions on the best course of action.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Google Shape;4083;g56ebead06b_1_1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4" name="Google Shape;4084;g56ebead06b_1_1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g56ebead06b_1_1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0" name="Google Shape;4090;g56ebead06b_1_1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g551e1bff80_0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1" name="Google Shape;3081;g551e1bff80_0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Couple at table: 1187923168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Rx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Google Shape;4099;g56ebead06b_1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0" name="Google Shape;4100;g56ebead06b_1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Google Shape;4112;g56ebead06b_1_1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3" name="Google Shape;4113;g56ebead06b_1_1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Screengrab: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https://cybermap.kaspersky.com/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g56ebead06b_1_1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1" name="Google Shape;4121;g56ebead06b_1_1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g551e1bff80_0_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1" name="Google Shape;3091;g551e1bff80_0_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10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6" name="Google Shape;2016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10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8" name="Google Shape;20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1" name="Google Shape;2021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0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3" name="Google Shape;2023;p10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6" name="Google Shape;2026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10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8" name="Google Shape;2028;p10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Google Shape;2032;p10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3" name="Google Shape;2033;p10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10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35" name="Google Shape;2035;p10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6" name="Google Shape;203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7" name="Google Shape;2037;p10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8" name="Google Shape;2038;p10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9" name="Google Shape;2039;p10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40" name="Google Shape;204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p10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3" name="Google Shape;2043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5" name="Google Shape;204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6" name="Google Shape;2046;p10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7" name="Google Shape;2047;p10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8" name="Google Shape;2048;p10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49" name="Google Shape;2049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10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Google Shape;2052;p10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3" name="Google Shape;2053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5" name="Google Shape;205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6" name="Google Shape;2056;p10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7" name="Google Shape;2057;p10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8" name="Google Shape;2058;p10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59" name="Google Shape;205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Google Shape;2062;p10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63" name="Google Shape;2063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4" name="Google Shape;20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65" name="Google Shape;206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7" name="Google Shape;2067;p10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8" name="Google Shape;2068;p10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9" name="Google Shape;2069;p10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70" name="Google Shape;2070;p10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Google Shape;2072;p10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3" name="Google Shape;2073;p10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4" name="Google Shape;2074;p10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5" name="Google Shape;2075;p10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6" name="Google Shape;2076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1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1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1" name="Google Shape;2081;p1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4" name="Google Shape;2084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85" name="Google Shape;2085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6" name="Google Shape;2086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7" name="Google Shape;2087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8" name="Google Shape;2088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9" name="Google Shape;2089;p11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1" name="Google Shape;2091;p11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3" name="Google Shape;2093;p11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94" name="Google Shape;2094;p11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5" name="Google Shape;2095;p11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6" name="Google Shape;2096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7" name="Google Shape;2097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8" name="Google Shape;2098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9" name="Google Shape;2099;p11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Google Shape;2101;p11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02" name="Google Shape;2102;p11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03" name="Google Shape;2103;p11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5" name="Google Shape;2105;p1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7" name="Google Shape;2107;p1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1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1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1" name="Google Shape;2111;p11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2" name="Google Shape;2112;p1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13" name="Google Shape;2113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11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Google Shape;2116;p1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8" name="Google Shape;211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11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0" name="Google Shape;2120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1" name="Google Shape;2121;p11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3" name="Google Shape;2123;p1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4" name="Google Shape;2124;p1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5" name="Google Shape;2125;p11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Google Shape;2127;p11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29" name="Google Shape;2129;p1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0" name="Google Shape;2130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1" name="Google Shape;2131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2" name="Google Shape;2132;p11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133" name="Google Shape;2133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4" name="Google Shape;2134;p11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5" name="Google Shape;2135;p11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1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9" name="Google Shape;213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1" name="Google Shape;2141;p11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2" name="Google Shape;2142;p11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3" name="Google Shape;2143;p1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4" name="Google Shape;2144;p1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45" name="Google Shape;2145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1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8" name="Google Shape;2148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9" name="Google Shape;2149;p1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0" name="Google Shape;2150;p11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51" name="Google Shape;2151;p11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2" name="Google Shape;2152;p11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3" name="Google Shape;2153;p1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4" name="Google Shape;2154;p11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55" name="Google Shape;2155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7" name="Google Shape;2157;p1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11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9" name="Google Shape;2159;p11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1" name="Google Shape;216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1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3" name="Google Shape;2163;p11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4" name="Google Shape;2164;p1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5" name="Google Shape;2165;p1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6" name="Google Shape;2166;p11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69" name="Google Shape;2169;p1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70" name="Google Shape;2170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71" name="Google Shape;2171;p12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3" name="Google Shape;2173;p12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74" name="Google Shape;2174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5" name="Google Shape;2175;p12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6" name="Google Shape;2176;p12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2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0" name="Google Shape;2180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81" name="Google Shape;2181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2" name="Google Shape;2182;p1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3" name="Google Shape;2183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4" name="Google Shape;2184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5" name="Google Shape;2185;p12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86" name="Google Shape;2186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7" name="Google Shape;2187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8" name="Google Shape;2188;p12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89" name="Google Shape;2189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0" name="Google Shape;2190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1" name="Google Shape;2191;p12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92" name="Google Shape;2192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3" name="Google Shape;2193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4" name="Google Shape;2194;p12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95" name="Google Shape;2195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6" name="Google Shape;2196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7" name="Google Shape;2197;p12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98" name="Google Shape;2198;p12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12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12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1" name="Google Shape;2201;p12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2" name="Google Shape;2202;p12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3" name="Google Shape;2203;p12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12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7" name="Google Shape;2207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08" name="Google Shape;2208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9" name="Google Shape;2209;p1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10" name="Google Shape;2210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1" name="Google Shape;2211;p1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12" name="Google Shape;2212;p12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13" name="Google Shape;2213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4" name="Google Shape;2214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5" name="Google Shape;2215;p12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16" name="Google Shape;2216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7" name="Google Shape;2217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8" name="Google Shape;2218;p12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19" name="Google Shape;2219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0" name="Google Shape;2220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1" name="Google Shape;2221;p12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22" name="Google Shape;222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3" name="Google Shape;222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4" name="Google Shape;2224;p12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5" name="Google Shape;2225;p12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12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7" name="Google Shape;2227;p12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12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9" name="Google Shape;2229;p12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0" name="Google Shape;2230;p12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31" name="Google Shape;2231;p12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32" name="Google Shape;223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3" name="Google Shape;223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4" name="Google Shape;2234;p12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12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9" name="Google Shape;2239;p1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40" name="Google Shape;2240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1" name="Google Shape;2241;p1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2" name="Google Shape;2242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3" name="Google Shape;2243;p1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44" name="Google Shape;2244;p1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45" name="Google Shape;2245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6" name="Google Shape;2246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7" name="Google Shape;2247;p12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8" name="Google Shape;2248;p1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9" name="Google Shape;2249;p1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50" name="Google Shape;2250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1" name="Google Shape;2251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2" name="Google Shape;2252;p1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3" name="Google Shape;2253;p1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54" name="Google Shape;2254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5" name="Google Shape;2255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6" name="Google Shape;2256;p1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7" name="Google Shape;2257;p1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58" name="Google Shape;2258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9" name="Google Shape;2259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0" name="Google Shape;2260;p1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1" name="Google Shape;2261;p1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2" name="Google Shape;2262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3" name="Google Shape;2263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4" name="Google Shape;2264;p1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5" name="Google Shape;2265;p1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66" name="Google Shape;2266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7" name="Google Shape;2267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8" name="Google Shape;2268;p12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9" name="Google Shape;2269;p12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0" name="Google Shape;2270;p1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1" name="Google Shape;2271;p12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2" name="Google Shape;2272;p12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6" name="Google Shape;2276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77" name="Google Shape;2277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8" name="Google Shape;2278;p1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9" name="Google Shape;2279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0" name="Google Shape;2280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81" name="Google Shape;2281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82" name="Google Shape;228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3" name="Google Shape;228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4" name="Google Shape;2284;p124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5" name="Google Shape;2285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6" name="Google Shape;2286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87" name="Google Shape;2287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8" name="Google Shape;2288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9" name="Google Shape;2289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0" name="Google Shape;2290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91" name="Google Shape;2291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2" name="Google Shape;2292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3" name="Google Shape;2293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4" name="Google Shape;2294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95" name="Google Shape;229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6" name="Google Shape;229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7" name="Google Shape;2297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8" name="Google Shape;2298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99" name="Google Shape;2299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0" name="Google Shape;2300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1" name="Google Shape;2301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2" name="Google Shape;2302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3" name="Google Shape;2303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4" name="Google Shape;2304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5" name="Google Shape;2305;p124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6" name="Google Shape;2306;p124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7" name="Google Shape;2307;p12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8" name="Google Shape;2308;p12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9" name="Google Shape;2309;p124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2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3" name="Google Shape;2313;p1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14" name="Google Shape;2314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5" name="Google Shape;2315;p1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6" name="Google Shape;2316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7" name="Google Shape;2317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18" name="Google Shape;2318;p12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19" name="Google Shape;231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0" name="Google Shape;232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1" name="Google Shape;2321;p12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2" name="Google Shape;2322;p12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3" name="Google Shape;2323;p12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24" name="Google Shape;232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5" name="Google Shape;232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6" name="Google Shape;2326;p125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7" name="Google Shape;2327;p12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8" name="Google Shape;2328;p12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29" name="Google Shape;232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0" name="Google Shape;233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1" name="Google Shape;2331;p12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2" name="Google Shape;2332;p12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3" name="Google Shape;2333;p12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34" name="Google Shape;233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5" name="Google Shape;233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6" name="Google Shape;2336;p125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7" name="Google Shape;2337;p12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8" name="Google Shape;2338;p12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39" name="Google Shape;233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0" name="Google Shape;234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1" name="Google Shape;2341;p125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2" name="Google Shape;2342;p12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3" name="Google Shape;2343;p12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44" name="Google Shape;234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5" name="Google Shape;234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6" name="Google Shape;2346;p12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7" name="Google Shape;2347;p12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8" name="Google Shape;2348;p12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49" name="Google Shape;234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0" name="Google Shape;235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1" name="Google Shape;2351;p12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4" name="Google Shape;2354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5" name="Google Shape;2355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6" name="Google Shape;2356;p1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57" name="Google Shape;2357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8" name="Google Shape;2358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9" name="Google Shape;2359;p1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0" name="Google Shape;2360;p1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61" name="Google Shape;236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2" name="Google Shape;236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3" name="Google Shape;2363;p1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4" name="Google Shape;2364;p1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5" name="Google Shape;2365;p1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66" name="Google Shape;236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7" name="Google Shape;236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8" name="Google Shape;2368;p1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9" name="Google Shape;2369;p1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0" name="Google Shape;2370;p1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71" name="Google Shape;237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2" name="Google Shape;237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3" name="Google Shape;2373;p1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4" name="Google Shape;2374;p1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5" name="Google Shape;2375;p1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76" name="Google Shape;237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7" name="Google Shape;237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8" name="Google Shape;2378;p1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9" name="Google Shape;2379;p1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0" name="Google Shape;2380;p1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81" name="Google Shape;238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2" name="Google Shape;238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3" name="Google Shape;2383;p126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4" name="Google Shape;2384;p1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5" name="Google Shape;2385;p1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86" name="Google Shape;238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7" name="Google Shape;238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8" name="Google Shape;2388;p126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9" name="Google Shape;2389;p1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0" name="Google Shape;2390;p1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91" name="Google Shape;239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2" name="Google Shape;239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3" name="Google Shape;2393;p126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4" name="Google Shape;2394;p1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5" name="Google Shape;2395;p1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96" name="Google Shape;239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7" name="Google Shape;239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8" name="Google Shape;2398;p126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1" name="Google Shape;2401;p1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02" name="Google Shape;2402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3" name="Google Shape;2403;p1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04" name="Google Shape;2404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5" name="Google Shape;2405;p1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6" name="Google Shape;2406;p1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7" name="Google Shape;2407;p1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08" name="Google Shape;240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9" name="Google Shape;240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0" name="Google Shape;2410;p12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1" name="Google Shape;2411;p1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2" name="Google Shape;2412;p1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13" name="Google Shape;241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4" name="Google Shape;241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5" name="Google Shape;2415;p12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6" name="Google Shape;2416;p1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7" name="Google Shape;2417;p1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18" name="Google Shape;241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9" name="Google Shape;241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0" name="Google Shape;2420;p12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1" name="Google Shape;2421;p1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2" name="Google Shape;2422;p1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23" name="Google Shape;242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4" name="Google Shape;242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5" name="Google Shape;2425;p12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6" name="Google Shape;2426;p1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7" name="Google Shape;2427;p1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28" name="Google Shape;242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9" name="Google Shape;242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0" name="Google Shape;2430;p127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1" name="Google Shape;2431;p1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2" name="Google Shape;2432;p1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33" name="Google Shape;243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4" name="Google Shape;243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5" name="Google Shape;2435;p127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6" name="Google Shape;2436;p1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7" name="Google Shape;2437;p1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38" name="Google Shape;243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9" name="Google Shape;243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0" name="Google Shape;2440;p12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1" name="Google Shape;2441;p1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2" name="Google Shape;2442;p1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43" name="Google Shape;244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4" name="Google Shape;244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5" name="Google Shape;2445;p12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8" name="Google Shape;2448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49" name="Google Shape;2449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0" name="Google Shape;2450;p1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51" name="Google Shape;2451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2" name="Google Shape;2452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53" name="Google Shape;2453;p12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54" name="Google Shape;2454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5" name="Google Shape;2455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6" name="Google Shape;2456;p12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128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58" name="Google Shape;2458;p12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59" name="Google Shape;2459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0" name="Google Shape;2460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1" name="Google Shape;2461;p12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12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63" name="Google Shape;2463;p12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64" name="Google Shape;2464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5" name="Google Shape;2465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6" name="Google Shape;2466;p12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12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9" name="Google Shape;2469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0" name="Google Shape;2470;p12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2" name="Google Shape;2472;p1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73" name="Google Shape;2473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4" name="Google Shape;2474;p1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75" name="Google Shape;2475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6" name="Google Shape;2476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77" name="Google Shape;2477;p129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78" name="Google Shape;2478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9" name="Google Shape;2479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0" name="Google Shape;2480;p129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1" name="Google Shape;2481;p129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2" name="Google Shape;2482;p12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3" name="Google Shape;2483;p12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84" name="Google Shape;2484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5" name="Google Shape;2485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6" name="Google Shape;2486;p129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7" name="Google Shape;2487;p129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0" name="Google Shape;2490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91" name="Google Shape;2491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2" name="Google Shape;2492;p1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3" name="Google Shape;2493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4" name="Google Shape;2494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5" name="Google Shape;2495;p13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6" name="Google Shape;2496;p13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13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13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13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13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1" name="Google Shape;2501;p13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2" name="Google Shape;2502;p13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13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13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13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13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7" name="Google Shape;2507;p13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8" name="Google Shape;2508;p13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13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130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1" name="Google Shape;2511;p130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2" name="Google Shape;2512;p130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3" name="Google Shape;2513;p130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4" name="Google Shape;2514;p130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2517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8" name="Google Shape;2518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19" name="Google Shape;2519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0" name="Google Shape;2520;p1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21" name="Google Shape;2521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2" name="Google Shape;2522;p1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3" name="Google Shape;2523;p1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4" name="Google Shape;2524;p1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1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1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1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8" name="Google Shape;2528;p1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9" name="Google Shape;2529;p1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30" name="Google Shape;2530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3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3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3" name="Google Shape;2533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1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7" name="Google Shape;2537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8" name="Google Shape;2538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9" name="Google Shape;2539;p1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0" name="Google Shape;2540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1" name="Google Shape;2541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2" name="Google Shape;2542;p1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3" name="Google Shape;2543;p1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1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1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1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7" name="Google Shape;2547;p1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8" name="Google Shape;2548;p1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49" name="Google Shape;2549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0" name="Google Shape;2550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1" name="Google Shape;2551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6" name="Google Shape;2556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57" name="Google Shape;2557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8" name="Google Shape;2558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9" name="Google Shape;2559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0" name="Google Shape;2560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1" name="Google Shape;2561;p1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2" name="Google Shape;2562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1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1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6" name="Google Shape;2566;p1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7" name="Google Shape;2567;p1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68" name="Google Shape;2568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1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2574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5" name="Google Shape;2575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76" name="Google Shape;2576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7" name="Google Shape;2577;p1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78" name="Google Shape;2578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9" name="Google Shape;2579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0" name="Google Shape;2580;p13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1" name="Google Shape;2581;p1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1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1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2584;p13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5" name="Google Shape;2585;p13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6" name="Google Shape;2586;p13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87" name="Google Shape;2587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9" name="Google Shape;2589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0" name="Google Shape;2590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1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4" name="Google Shape;2594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95" name="Google Shape;2595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6" name="Google Shape;2596;p1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97" name="Google Shape;2597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8" name="Google Shape;2598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9" name="Google Shape;2599;p1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0" name="Google Shape;2600;p1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1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1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1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4" name="Google Shape;2604;p1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5" name="Google Shape;2605;p1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6" name="Google Shape;2606;p1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1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08" name="Google Shape;2608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9" name="Google Shape;2609;p13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0" name="Google Shape;2610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13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6" name="Google Shape;2616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17" name="Google Shape;2617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8" name="Google Shape;2618;p1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19" name="Google Shape;2619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0" name="Google Shape;2620;p1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1" name="Google Shape;2621;p1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2" name="Google Shape;2622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2625;p1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6" name="Google Shape;2626;p1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7" name="Google Shape;2627;p1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8" name="Google Shape;2628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1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30" name="Google Shape;2630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Google Shape;2631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4" name="Google Shape;2634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8" name="Google Shape;2638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39" name="Google Shape;2639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0" name="Google Shape;2640;p1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1" name="Google Shape;2641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2" name="Google Shape;2642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3" name="Google Shape;2643;p1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4" name="Google Shape;2644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1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8" name="Google Shape;2648;p1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9" name="Google Shape;2649;p1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0" name="Google Shape;2650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1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52" name="Google Shape;2652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3" name="Google Shape;2653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4" name="Google Shape;2654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5" name="Google Shape;2655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Google Shape;2656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0" name="Google Shape;2660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61" name="Google Shape;2661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2" name="Google Shape;2662;p1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3" name="Google Shape;2663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4" name="Google Shape;2664;p1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5" name="Google Shape;2665;p13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6" name="Google Shape;2666;p1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1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1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13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0" name="Google Shape;2670;p13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1" name="Google Shape;2671;p13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2" name="Google Shape;2672;p1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13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74" name="Google Shape;2674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5" name="Google Shape;2675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6" name="Google Shape;2676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7" name="Google Shape;2677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8" name="Google Shape;2678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1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2" name="Google Shape;2682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83" name="Google Shape;2683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4" name="Google Shape;2684;p1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5" name="Google Shape;2685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6" name="Google Shape;2686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7" name="Google Shape;2687;p1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8" name="Google Shape;2688;p1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1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1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1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1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1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4" name="Google Shape;2694;p1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5" name="Google Shape;2695;p1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6" name="Google Shape;2696;p1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7" name="Google Shape;2697;p1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98" name="Google Shape;2698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1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1" name="Google Shape;2701;p1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2" name="Google Shape;2702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3" name="Google Shape;2703;p1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1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7" name="Google Shape;2707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08" name="Google Shape;2708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9" name="Google Shape;2709;p1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10" name="Google Shape;2710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1" name="Google Shape;2711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2" name="Google Shape;2712;p1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3" name="Google Shape;2713;p1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1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1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1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1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1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9" name="Google Shape;2719;p1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0" name="Google Shape;2720;p1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1" name="Google Shape;2721;p1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2" name="Google Shape;2722;p1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23" name="Google Shape;2723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5" name="Google Shape;2725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6" name="Google Shape;2726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7" name="Google Shape;2727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1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" name="Google Shape;2731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2" name="Google Shape;2732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33" name="Google Shape;2733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4" name="Google Shape;2734;p1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5" name="Google Shape;2735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6" name="Google Shape;2736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7" name="Google Shape;2737;p1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8" name="Google Shape;2738;p1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1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1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1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1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1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4" name="Google Shape;2744;p1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5" name="Google Shape;2745;p1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6" name="Google Shape;2746;p1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7" name="Google Shape;2747;p1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48" name="Google Shape;2748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9" name="Google Shape;2749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0" name="Google Shape;2750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3" name="Google Shape;2753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1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7" name="Google Shape;2757;p1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58" name="Google Shape;2758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9" name="Google Shape;2759;p1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60" name="Google Shape;2760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1" name="Google Shape;2761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2" name="Google Shape;2762;p14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3" name="Google Shape;2763;p1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1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1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766;p1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1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768;p14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9" name="Google Shape;2769;p14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0" name="Google Shape;2770;p14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1" name="Google Shape;2771;p14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2" name="Google Shape;2772;p14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73" name="Google Shape;2773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4" name="Google Shape;2774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5" name="Google Shape;2775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6" name="Google Shape;2776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1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2" name="Google Shape;2782;p1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83" name="Google Shape;2783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4" name="Google Shape;2784;p1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85" name="Google Shape;2785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6" name="Google Shape;2786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7" name="Google Shape;2787;p1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8" name="Google Shape;2788;p1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1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0" name="Google Shape;2790;p1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1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2" name="Google Shape;2792;p1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1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4" name="Google Shape;2794;p1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1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6" name="Google Shape;2796;p1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1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8" name="Google Shape;2798;p1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1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00" name="Google Shape;2800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14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4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5" name="Google Shape;2805;p143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6" name="Google Shape;2806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p1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2809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0" name="Google Shape;2810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11" name="Google Shape;2811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2" name="Google Shape;2812;p1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3" name="Google Shape;2813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4" name="Google Shape;2814;p1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5" name="Google Shape;2815;p1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6" name="Google Shape;2816;p1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7" name="Google Shape;2817;p1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8" name="Google Shape;2818;p1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9" name="Google Shape;2819;p1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0" name="Google Shape;2820;p1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1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2" name="Google Shape;2822;p1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3" name="Google Shape;2823;p1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4" name="Google Shape;2824;p1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5" name="Google Shape;2825;p1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6" name="Google Shape;2826;p1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2827;p1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28" name="Google Shape;2828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1" name="Google Shape;2831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2" name="Google Shape;2832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Google Shape;2833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p1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7" name="Google Shape;2837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8" name="Google Shape;2838;p1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39" name="Google Shape;2839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0" name="Google Shape;2840;p1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41" name="Google Shape;2841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2" name="Google Shape;2842;p1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3" name="Google Shape;2843;p1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4" name="Google Shape;2844;p1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5" name="Google Shape;2845;p1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6" name="Google Shape;2846;p1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1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8" name="Google Shape;2848;p1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1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0" name="Google Shape;2850;p1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1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2" name="Google Shape;2852;p1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1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4" name="Google Shape;2854;p1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2855;p1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56" name="Google Shape;2856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1" name="Google Shape;2861;p14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2" name="Google Shape;2862;p14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1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6" name="Google Shape;2866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7" name="Google Shape;2867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8" name="Google Shape;2868;p1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69" name="Google Shape;2869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0" name="Google Shape;2870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1" name="Google Shape;2871;p14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2" name="Google Shape;2872;p1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3" name="Google Shape;2873;p14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4" name="Google Shape;2874;p1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2875;p14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6" name="Google Shape;2876;p1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7" name="Google Shape;2877;p14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8" name="Google Shape;2878;p1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14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0" name="Google Shape;2880;p1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2881;p14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2" name="Google Shape;2882;p1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14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84" name="Google Shape;2884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8" name="Google Shape;2888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9" name="Google Shape;2889;p14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0" name="Google Shape;2890;p14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3" name="Google Shape;2893;p1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94" name="Google Shape;2894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5" name="Google Shape;2895;p1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96" name="Google Shape;2896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7" name="Google Shape;2897;p1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8" name="Google Shape;2898;p1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1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0" name="Google Shape;2900;p1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1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2" name="Google Shape;2902;p1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1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4" name="Google Shape;2904;p1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1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6" name="Google Shape;2906;p1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1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8" name="Google Shape;2908;p1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1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0" name="Google Shape;2910;p1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1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2" name="Google Shape;2912;p1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1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14" name="Google Shape;2914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Google Shape;2917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8" name="Google Shape;2918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9" name="Google Shape;2919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0" name="Google Shape;2920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1" name="Google Shape;2921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4" name="Google Shape;2924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25" name="Google Shape;2925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6" name="Google Shape;2926;p1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7" name="Google Shape;2927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8" name="Google Shape;2928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9" name="Google Shape;2929;p1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1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1" name="Google Shape;2931;p1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1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3" name="Google Shape;2933;p1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1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5" name="Google Shape;2935;p1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1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7" name="Google Shape;2937;p1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1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9" name="Google Shape;2939;p1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1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1" name="Google Shape;2941;p1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1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3" name="Google Shape;2943;p1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1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45" name="Google Shape;2945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6" name="Google Shape;2946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7" name="Google Shape;2947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8" name="Google Shape;2948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9" name="Google Shape;2949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Google Shape;2954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5" name="Google Shape;2955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56" name="Google Shape;2956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7" name="Google Shape;2957;p1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58" name="Google Shape;2958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9" name="Google Shape;2959;p1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0" name="Google Shape;2960;p1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1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2" name="Google Shape;2962;p1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1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4" name="Google Shape;2964;p1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1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6" name="Google Shape;2966;p1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1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8" name="Google Shape;2968;p1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1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0" name="Google Shape;2970;p1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1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2" name="Google Shape;2972;p1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1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4" name="Google Shape;2974;p1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1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76" name="Google Shape;2976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Google Shape;2977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3" name="Google Shape;2983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6" name="Google Shape;2986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87" name="Google Shape;2987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8" name="Google Shape;2988;p1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89" name="Google Shape;2989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0" name="Google Shape;2990;p1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1" name="Google Shape;2991;p1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15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3" name="Google Shape;2993;p1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15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5" name="Google Shape;2995;p1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15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7" name="Google Shape;2997;p1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15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9" name="Google Shape;2999;p1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15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1" name="Google Shape;3001;p1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15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3" name="Google Shape;3003;p1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15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5" name="Google Shape;3005;p1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15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07" name="Google Shape;3007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Google Shape;3008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9" name="Google Shape;3009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Google Shape;3010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1" name="Google Shape;3011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2" name="Google Shape;3012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3" name="Google Shape;3013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4" name="Google Shape;3014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p15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p151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8" name="Google Shape;3018;p1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9" name="Google Shape;3019;p1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20" name="Google Shape;302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1" name="Google Shape;3021;p15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22" name="Google Shape;3022;p15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4" name="Google Shape;3024;p1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25" name="Google Shape;3025;p1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6" name="Google Shape;3026;p1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7" name="Google Shape;3027;p15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28" name="Google Shape;3028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1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1" name="Google Shape;3031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2" name="Google Shape;3032;p153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3" name="Google Shape;3033;p153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1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6" name="Google Shape;3036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7" name="Google Shape;3037;p15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8" name="Google Shape;3038;p15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itl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-11741" y="4780026"/>
            <a:ext cx="9155741" cy="20574"/>
          </a:xfrm>
          <a:prstGeom prst="flowChartProcess">
            <a:avLst/>
          </a:prstGeom>
          <a:solidFill>
            <a:srgbClr val="6CC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52400" y="4893331"/>
            <a:ext cx="2895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6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79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5" name="Google Shape;1025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6" name="Google Shape;10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7" name="Google Shape;1027;p5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5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3" name="Google Shape;1033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5" name="Google Shape;10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6" name="Google Shape;1036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9" name="Google Shape;10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3" name="Google Shape;1043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5" name="Google Shape;10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6" name="Google Shape;1046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9" name="Google Shape;10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4" name="Google Shape;10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5" name="Google Shape;10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60" name="Google Shape;1060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5" name="Google Shape;1075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6" name="Google Shape;1076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7" name="Google Shape;1077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6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6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4" name="Google Shape;1084;p6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6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7" name="Google Shape;1087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9" name="Google Shape;1089;p6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93" name="Google Shape;1093;p6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2" name="Google Shape;1102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03" name="Google Shape;110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8" name="Google Shape;11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1" name="Google Shape;1111;p6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6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9" name="Google Shape;1119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6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23" name="Google Shape;112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24;p6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6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6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9" name="Google Shape;11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6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6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5" name="Google Shape;1135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9" name="Google Shape;1139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0" name="Google Shape;1140;p6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1" name="Google Shape;1141;p6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6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3" name="Google Shape;114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4" name="Google Shape;1144;p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6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9" name="Google Shape;1149;p6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1" name="Google Shape;11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3" name="Google Shape;1153;p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4" name="Google Shape;1154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9" name="Google Shape;1159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0" name="Google Shape;1160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61" name="Google Shape;1161;p6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6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4" name="Google Shape;1164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5" name="Google Shape;1165;p6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1" name="Google Shape;117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2" name="Google Shape;1172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3" name="Google Shape;117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4" name="Google Shape;1174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75" name="Google Shape;1175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6" name="Google Shape;1176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7" name="Google Shape;1177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9" name="Google Shape;117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2" name="Google Shape;118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5" name="Google Shape;118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7" name="Google Shape;1187;p7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7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8" name="Google Shape;1198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9" name="Google Shape;1199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0" name="Google Shape;120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1" name="Google Shape;1201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02" name="Google Shape;1202;p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3" name="Google Shape;120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7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6" name="Google Shape;120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7" name="Google Shape;120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7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9" name="Google Shape;120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0" name="Google Shape;121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211;p7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2" name="Google Shape;121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3" name="Google Shape;121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4" name="Google Shape;1214;p7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5" name="Google Shape;1215;p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7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7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7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21" name="Google Shape;1221;p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2" name="Google Shape;122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3" name="Google Shape;122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7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30" name="Google Shape;123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1" name="Google Shape;1231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2" name="Google Shape;1232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3" name="Google Shape;1233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4" name="Google Shape;1234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5" name="Google Shape;123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6" name="Google Shape;123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7" name="Google Shape;1237;p7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8" name="Google Shape;1238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0" name="Google Shape;1240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" name="Google Shape;1243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4" name="Google Shape;1244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7" name="Google Shape;1247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8" name="Google Shape;124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0" name="Google Shape;1250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2" name="Google Shape;1252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4" name="Google Shape;1254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5" name="Google Shape;1255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6" name="Google Shape;1256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7" name="Google Shape;1257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8" name="Google Shape;1258;p7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9" name="Google Shape;1259;p7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7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1" name="Google Shape;1261;p7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67" name="Google Shape;1267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8" name="Google Shape;1268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9" name="Google Shape;1269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71" name="Google Shape;1271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7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4" name="Google Shape;1284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8" name="Google Shape;1288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1" name="Google Shape;1291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2" name="Google Shape;1292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7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7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7" name="Google Shape;1297;p7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7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7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4" name="Google Shape;1304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5" name="Google Shape;1305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6" name="Google Shape;1306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7" name="Google Shape;1307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8" name="Google Shape;1308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9" name="Google Shape;130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0" name="Google Shape;131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7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3" name="Google Shape;1313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4" name="Google Shape;131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5" name="Google Shape;131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6" name="Google Shape;1316;p7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7" name="Google Shape;1317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8" name="Google Shape;1318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9" name="Google Shape;131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0" name="Google Shape;132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1" name="Google Shape;1321;p7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4" name="Google Shape;132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6" name="Google Shape;1326;p7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8" name="Google Shape;1328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9" name="Google Shape;132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7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4" name="Google Shape;133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7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7" name="Google Shape;1337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8" name="Google Shape;1338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9" name="Google Shape;133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1" name="Google Shape;1341;p7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5" name="Google Shape;1345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6" name="Google Shape;1346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7" name="Google Shape;134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8" name="Google Shape;1348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0" name="Google Shape;1350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1" name="Google Shape;135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3" name="Google Shape;1353;p7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4" name="Google Shape;1354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5" name="Google Shape;1355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6" name="Google Shape;135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7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0" name="Google Shape;1360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1" name="Google Shape;136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3" name="Google Shape;1363;p7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6" name="Google Shape;136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8" name="Google Shape;1368;p7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1" name="Google Shape;137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3" name="Google Shape;1373;p7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5" name="Google Shape;1375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6" name="Google Shape;137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7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1" name="Google Shape;138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3" name="Google Shape;1383;p7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6" name="Google Shape;138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" name="Google Shape;1388;p7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92" name="Google Shape;1392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3" name="Google Shape;1393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4" name="Google Shape;139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5" name="Google Shape;1395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7" name="Google Shape;1397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8" name="Google Shape;139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9" name="Google Shape;139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0" name="Google Shape;1400;p7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1" name="Google Shape;1401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2" name="Google Shape;1402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3" name="Google Shape;140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4" name="Google Shape;140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5" name="Google Shape;1405;p7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7" name="Google Shape;1407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8" name="Google Shape;140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0" name="Google Shape;1410;p7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2" name="Google Shape;1412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3" name="Google Shape;141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7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8" name="Google Shape;141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7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1" name="Google Shape;1421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3" name="Google Shape;142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25;p7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6" name="Google Shape;1426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7" name="Google Shape;1427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8" name="Google Shape;142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7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3" name="Google Shape;143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7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8" name="Google Shape;1438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9" name="Google Shape;143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0" name="Google Shape;1440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1" name="Google Shape;144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2" name="Google Shape;1442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3" name="Google Shape;1443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4" name="Google Shape;144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6" name="Google Shape;1446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7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8" name="Google Shape;1448;p7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9" name="Google Shape;1449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1" name="Google Shape;1451;p7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7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53" name="Google Shape;1453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4" name="Google Shape;145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456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7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63" name="Google Shape;1463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4" name="Google Shape;1464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5" name="Google Shape;146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6" name="Google Shape;1466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7" name="Google Shape;1467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8" name="Google Shape;1468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0" name="Google Shape;1470;p7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1" name="Google Shape;1471;p7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3" name="Google Shape;1473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4" name="Google Shape;147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7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7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1" name="Google Shape;148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2" name="Google Shape;1482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4" name="Google Shape;1484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5" name="Google Shape;1485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7" name="Google Shape;1497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7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1" name="Google Shape;1501;p7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2" name="Google Shape;1502;p7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7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7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8" name="Google Shape;1508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9" name="Google Shape;1509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0" name="Google Shape;1510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1" name="Google Shape;1511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2" name="Google Shape;1512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8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8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8" name="Google Shape;1518;p8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8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20" name="Google Shape;1520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7" name="Google Shape;1527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8" name="Google Shape;1528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9" name="Google Shape;1529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0" name="Google Shape;1530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1" name="Google Shape;1531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2" name="Google Shape;1532;p8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8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8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8" name="Google Shape;1538;p8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9" name="Google Shape;1539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6" name="Google Shape;1546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7" name="Google Shape;1547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8" name="Google Shape;1548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9" name="Google Shape;154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0" name="Google Shape;1550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8" name="Google Shape;1558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6" name="Google Shape;1566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7" name="Google Shape;1567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8" name="Google Shape;1568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9" name="Google Shape;1569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6" name="Google Shape;1576;p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7" name="Google Shape;1577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4" name="Google Shape;1584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5" name="Google Shape;158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6" name="Google Shape;1586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7" name="Google Shape;158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8" name="Google Shape;1588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8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8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8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5" name="Google Shape;1595;p8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6" name="Google Shape;1596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8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8" name="Google Shape;1598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7" name="Google Shape;160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8" name="Google Shape;1608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9" name="Google Shape;160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0" name="Google Shape;1610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8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8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6" name="Google Shape;1616;p8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8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8" name="Google Shape;1618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8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20" name="Google Shape;1620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8" name="Google Shape;1628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9" name="Google Shape;162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0" name="Google Shape;1630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1" name="Google Shape;163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2" name="Google Shape;1632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8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8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8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0" name="Google Shape;1640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42" name="Google Shape;1642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0" name="Google Shape;1650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1" name="Google Shape;165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2" name="Google Shape;1652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3" name="Google Shape;165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4" name="Google Shape;1654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1" name="Google Shape;1661;p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4" name="Google Shape;1664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3" name="Google Shape;167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4" name="Google Shape;1674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5" name="Google Shape;167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6" name="Google Shape;1676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7" name="Google Shape;1677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8" name="Google Shape;1678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8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4" name="Google Shape;1684;p8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8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8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8" name="Google Shape;168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8" name="Google Shape;16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9" name="Google Shape;1699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0" name="Google Shape;1700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1" name="Google Shape;1701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8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3" name="Google Shape;1703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8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8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0" name="Google Shape;1710;p8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1" name="Google Shape;1711;p8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8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3" name="Google Shape;1713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2" name="Google Shape;1722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3" name="Google Shape;172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4" name="Google Shape;1724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5" name="Google Shape;172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6" name="Google Shape;1726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7" name="Google Shape;1727;p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9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4" name="Google Shape;1734;p9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5" name="Google Shape;1735;p9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6" name="Google Shape;1736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9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8" name="Google Shape;1738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7" name="Google Shape;1747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8" name="Google Shape;174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9" name="Google Shape;1749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0" name="Google Shape;175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1" name="Google Shape;1751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3" name="Google Shape;1753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0" name="Google Shape;1760;p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2" name="Google Shape;1762;p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63" name="Google Shape;1763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2" name="Google Shape;1772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73" name="Google Shape;1773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4" name="Google Shape;1774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5" name="Google Shape;177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6" name="Google Shape;1776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7" name="Google Shape;1777;p9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9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9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9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9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90" name="Google Shape;179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01" name="Google Shape;1801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2" name="Google Shape;1802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3" name="Google Shape;180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4" name="Google Shape;1804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8" name="Google Shape;1808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9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2" name="Google Shape;1812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4" name="Google Shape;1814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6" name="Google Shape;1816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8" name="Google Shape;1818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8" name="Google Shape;1828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9" name="Google Shape;1829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0" name="Google Shape;1830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1" name="Google Shape;183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2" name="Google Shape;1832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3" name="Google Shape;1833;p9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9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9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9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9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4" name="Google Shape;1844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9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6" name="Google Shape;1846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7" name="Google Shape;18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8" name="Google Shape;1858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9" name="Google Shape;18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0" name="Google Shape;186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1" name="Google Shape;1861;p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0" name="Google Shape;18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2" name="Google Shape;18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4" name="Google Shape;1874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4" name="Google Shape;188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5" name="Google Shape;1885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6" name="Google Shape;188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7" name="Google Shape;1887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9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9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9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9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9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9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0" name="Google Shape;1900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9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2" name="Google Shape;1902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9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04" name="Google Shape;190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4" name="Google Shape;1914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15" name="Google Shape;191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7" name="Google Shape;191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9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3" name="Google Shape;1923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9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9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9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9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1" name="Google Shape;1931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9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3" name="Google Shape;1933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9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35" name="Google Shape;1935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5" name="Google Shape;194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46" name="Google Shape;1946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7" name="Google Shape;1947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8" name="Google Shape;1948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9" name="Google Shape;1949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0" name="Google Shape;1950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9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2" name="Google Shape;1952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9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9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6" name="Google Shape;1956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9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8" name="Google Shape;1958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9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9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2" name="Google Shape;1962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9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4" name="Google Shape;1964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9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66" name="Google Shape;1966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6" name="Google Shape;1976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77" name="Google Shape;19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8" name="Google Shape;1978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9" name="Google Shape;197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0" name="Google Shape;1980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3" name="Google Shape;1993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5" name="Google Shape;1995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97" name="Google Shape;1997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p10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10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9" name="Google Shape;2009;p1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0" name="Google Shape;20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2" name="Google Shape;2012;p10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9" Type="http://schemas.openxmlformats.org/officeDocument/2006/relationships/slideLayout" Target="../slideLayouts/slideLayout91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86.xml"/><Relationship Id="rId42" Type="http://schemas.openxmlformats.org/officeDocument/2006/relationships/slideLayout" Target="../slideLayouts/slideLayout94.xml"/><Relationship Id="rId47" Type="http://schemas.openxmlformats.org/officeDocument/2006/relationships/slideLayout" Target="../slideLayouts/slideLayout99.xml"/><Relationship Id="rId50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5.xml"/><Relationship Id="rId38" Type="http://schemas.openxmlformats.org/officeDocument/2006/relationships/slideLayout" Target="../slideLayouts/slideLayout90.xml"/><Relationship Id="rId46" Type="http://schemas.openxmlformats.org/officeDocument/2006/relationships/slideLayout" Target="../slideLayouts/slideLayout98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1.xml"/><Relationship Id="rId41" Type="http://schemas.openxmlformats.org/officeDocument/2006/relationships/slideLayout" Target="../slideLayouts/slideLayout93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9.xml"/><Relationship Id="rId40" Type="http://schemas.openxmlformats.org/officeDocument/2006/relationships/slideLayout" Target="../slideLayouts/slideLayout92.xml"/><Relationship Id="rId45" Type="http://schemas.openxmlformats.org/officeDocument/2006/relationships/slideLayout" Target="../slideLayouts/slideLayout97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36" Type="http://schemas.openxmlformats.org/officeDocument/2006/relationships/slideLayout" Target="../slideLayouts/slideLayout88.xml"/><Relationship Id="rId4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83.xml"/><Relationship Id="rId44" Type="http://schemas.openxmlformats.org/officeDocument/2006/relationships/slideLayout" Target="../slideLayouts/slideLayout96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7.xml"/><Relationship Id="rId43" Type="http://schemas.openxmlformats.org/officeDocument/2006/relationships/slideLayout" Target="../slideLayouts/slideLayout95.xml"/><Relationship Id="rId48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60.xml"/><Relationship Id="rId5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128.xml"/><Relationship Id="rId39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136.xml"/><Relationship Id="rId42" Type="http://schemas.openxmlformats.org/officeDocument/2006/relationships/slideLayout" Target="../slideLayouts/slideLayout144.xml"/><Relationship Id="rId47" Type="http://schemas.openxmlformats.org/officeDocument/2006/relationships/slideLayout" Target="../slideLayouts/slideLayout149.xml"/><Relationship Id="rId50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27.xml"/><Relationship Id="rId33" Type="http://schemas.openxmlformats.org/officeDocument/2006/relationships/slideLayout" Target="../slideLayouts/slideLayout135.xml"/><Relationship Id="rId38" Type="http://schemas.openxmlformats.org/officeDocument/2006/relationships/slideLayout" Target="../slideLayouts/slideLayout140.xml"/><Relationship Id="rId46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22.xml"/><Relationship Id="rId29" Type="http://schemas.openxmlformats.org/officeDocument/2006/relationships/slideLayout" Target="../slideLayouts/slideLayout131.xml"/><Relationship Id="rId41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24" Type="http://schemas.openxmlformats.org/officeDocument/2006/relationships/slideLayout" Target="../slideLayouts/slideLayout126.xml"/><Relationship Id="rId32" Type="http://schemas.openxmlformats.org/officeDocument/2006/relationships/slideLayout" Target="../slideLayouts/slideLayout134.xml"/><Relationship Id="rId37" Type="http://schemas.openxmlformats.org/officeDocument/2006/relationships/slideLayout" Target="../slideLayouts/slideLayout139.xml"/><Relationship Id="rId40" Type="http://schemas.openxmlformats.org/officeDocument/2006/relationships/slideLayout" Target="../slideLayouts/slideLayout142.xml"/><Relationship Id="rId45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30.xml"/><Relationship Id="rId36" Type="http://schemas.openxmlformats.org/officeDocument/2006/relationships/slideLayout" Target="../slideLayouts/slideLayout138.xml"/><Relationship Id="rId4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33.xml"/><Relationship Id="rId44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24.xml"/><Relationship Id="rId27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32.xml"/><Relationship Id="rId35" Type="http://schemas.openxmlformats.org/officeDocument/2006/relationships/slideLayout" Target="../slideLayouts/slideLayout137.xml"/><Relationship Id="rId43" Type="http://schemas.openxmlformats.org/officeDocument/2006/relationships/slideLayout" Target="../slideLayouts/slideLayout145.xml"/><Relationship Id="rId48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10.xml"/><Relationship Id="rId5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802" r:id="rId5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  <p:sldLayoutId id="2147483776" r:id="rId28"/>
    <p:sldLayoutId id="2147483777" r:id="rId29"/>
    <p:sldLayoutId id="2147483778" r:id="rId30"/>
    <p:sldLayoutId id="2147483779" r:id="rId31"/>
    <p:sldLayoutId id="2147483780" r:id="rId32"/>
    <p:sldLayoutId id="2147483781" r:id="rId33"/>
    <p:sldLayoutId id="2147483782" r:id="rId34"/>
    <p:sldLayoutId id="2147483783" r:id="rId35"/>
    <p:sldLayoutId id="2147483784" r:id="rId36"/>
    <p:sldLayoutId id="2147483785" r:id="rId37"/>
    <p:sldLayoutId id="2147483786" r:id="rId38"/>
    <p:sldLayoutId id="2147483787" r:id="rId39"/>
    <p:sldLayoutId id="2147483788" r:id="rId40"/>
    <p:sldLayoutId id="2147483789" r:id="rId41"/>
    <p:sldLayoutId id="2147483790" r:id="rId42"/>
    <p:sldLayoutId id="2147483791" r:id="rId43"/>
    <p:sldLayoutId id="2147483792" r:id="rId44"/>
    <p:sldLayoutId id="2147483793" r:id="rId45"/>
    <p:sldLayoutId id="2147483794" r:id="rId46"/>
    <p:sldLayoutId id="2147483795" r:id="rId47"/>
    <p:sldLayoutId id="2147483796" r:id="rId48"/>
    <p:sldLayoutId id="2147483797" r:id="rId49"/>
    <p:sldLayoutId id="2147483798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5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23401&amp;picture=detective-ace-at-your-service-maam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gif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gif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gif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9.xml"/><Relationship Id="rId5" Type="http://schemas.openxmlformats.org/officeDocument/2006/relationships/image" Target="../media/image58.png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5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9.xml"/><Relationship Id="rId5" Type="http://schemas.openxmlformats.org/officeDocument/2006/relationships/image" Target="../media/image58.png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57.png"/><Relationship Id="rId5" Type="http://schemas.openxmlformats.org/officeDocument/2006/relationships/image" Target="../media/image79.png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80.jpg"/><Relationship Id="rId5" Type="http://schemas.openxmlformats.org/officeDocument/2006/relationships/image" Target="../media/image79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80.jpg"/><Relationship Id="rId5" Type="http://schemas.openxmlformats.org/officeDocument/2006/relationships/image" Target="../media/image79.png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9.xml"/><Relationship Id="rId5" Type="http://schemas.openxmlformats.org/officeDocument/2006/relationships/image" Target="../media/image79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9.xml"/><Relationship Id="rId5" Type="http://schemas.openxmlformats.org/officeDocument/2006/relationships/image" Target="../media/image57.png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0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" name="Google Shape;3051;p1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Day 1</a:t>
            </a:r>
            <a:endParaRPr/>
          </a:p>
        </p:txBody>
      </p:sp>
      <p:sp>
        <p:nvSpPr>
          <p:cNvPr id="3052" name="Google Shape;3052;p156"/>
          <p:cNvSpPr txBox="1">
            <a:spLocks noGrp="1"/>
          </p:cNvSpPr>
          <p:nvPr>
            <p:ph type="title" idx="2"/>
          </p:nvPr>
        </p:nvSpPr>
        <p:spPr>
          <a:xfrm>
            <a:off x="274350" y="18396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Zen of Cybersecurity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3" name="Google Shape;3093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550" y="1227725"/>
            <a:ext cx="6625049" cy="3577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4" name="Google Shape;3094;p1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Reason 2</a:t>
            </a:r>
            <a:r>
              <a:rPr lang="en"/>
              <a:t>: More Users (Targets) on Connected Devices</a:t>
            </a:r>
            <a:endParaRPr/>
          </a:p>
        </p:txBody>
      </p:sp>
      <p:sp>
        <p:nvSpPr>
          <p:cNvPr id="3095" name="Google Shape;3095;p1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people than ever before are logged into connected devices- often for the majority of their waking (and sleeping) hours.</a:t>
            </a:r>
            <a:endParaRPr/>
          </a:p>
        </p:txBody>
      </p:sp>
      <p:sp>
        <p:nvSpPr>
          <p:cNvPr id="3096" name="Google Shape;3096;p1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Reason 3:</a:t>
            </a:r>
            <a:r>
              <a:rPr lang="en"/>
              <a:t> Better Tools for Bigger Damage</a:t>
            </a:r>
            <a:endParaRPr/>
          </a:p>
        </p:txBody>
      </p:sp>
      <p:sp>
        <p:nvSpPr>
          <p:cNvPr id="3102" name="Google Shape;3102;p162"/>
          <p:cNvSpPr txBox="1">
            <a:spLocks noGrp="1"/>
          </p:cNvSpPr>
          <p:nvPr>
            <p:ph type="subTitle" idx="1"/>
          </p:nvPr>
        </p:nvSpPr>
        <p:spPr>
          <a:xfrm>
            <a:off x="3852400" y="1587875"/>
            <a:ext cx="5010600" cy="2274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Cyber Attacks today are becoming more sophisticated, aggressive and disruptive than ever before.</a:t>
            </a:r>
            <a:endParaRPr sz="2400"/>
          </a:p>
        </p:txBody>
      </p:sp>
      <p:sp>
        <p:nvSpPr>
          <p:cNvPr id="3103" name="Google Shape;3103;p1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4" name="Google Shape;3104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28" y="873675"/>
            <a:ext cx="3782324" cy="38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Reason 4</a:t>
            </a:r>
            <a:r>
              <a:rPr lang="en"/>
              <a:t>: Significant Investment by Bad Actor</a:t>
            </a:r>
            <a:endParaRPr/>
          </a:p>
        </p:txBody>
      </p:sp>
      <p:sp>
        <p:nvSpPr>
          <p:cNvPr id="3110" name="Google Shape;3110;p163"/>
          <p:cNvSpPr txBox="1">
            <a:spLocks noGrp="1"/>
          </p:cNvSpPr>
          <p:nvPr>
            <p:ph type="subTitle" idx="1"/>
          </p:nvPr>
        </p:nvSpPr>
        <p:spPr>
          <a:xfrm>
            <a:off x="0" y="74072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once the field was populated by individual “lone hackers”, today it has become a focal point for organized crime, nation states, and private enterprises. </a:t>
            </a:r>
            <a:endParaRPr/>
          </a:p>
        </p:txBody>
      </p:sp>
      <p:sp>
        <p:nvSpPr>
          <p:cNvPr id="3111" name="Google Shape;3111;p1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12" name="Google Shape;3112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31325"/>
            <a:ext cx="8839200" cy="21049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Reason 5</a:t>
            </a:r>
            <a:r>
              <a:rPr lang="en"/>
              <a:t>: Dire Shortage of Skilled Professionals</a:t>
            </a:r>
            <a:endParaRPr/>
          </a:p>
        </p:txBody>
      </p:sp>
      <p:sp>
        <p:nvSpPr>
          <p:cNvPr id="3118" name="Google Shape;3118;p1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studies by (ISC)</a:t>
            </a:r>
            <a:r>
              <a:rPr lang="en" baseline="30000"/>
              <a:t>2</a:t>
            </a:r>
            <a:r>
              <a:rPr lang="en"/>
              <a:t>, there will be over 1.5 million unfilled cybersecurity positions by 2020. </a:t>
            </a:r>
            <a:endParaRPr/>
          </a:p>
        </p:txBody>
      </p:sp>
      <p:sp>
        <p:nvSpPr>
          <p:cNvPr id="3119" name="Google Shape;3119;p1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164"/>
          <p:cNvSpPr txBox="1">
            <a:spLocks noGrp="1"/>
          </p:cNvSpPr>
          <p:nvPr>
            <p:ph type="body" idx="3"/>
          </p:nvPr>
        </p:nvSpPr>
        <p:spPr>
          <a:xfrm>
            <a:off x="5244900" y="1676475"/>
            <a:ext cx="3899100" cy="3229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/>
              <a:t>“70% of cyber security professionals say that their organization has been impacted by the ongoing global cybersecurity skills shortage.”</a:t>
            </a:r>
            <a:endParaRPr sz="2400" i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121" name="Google Shape;3121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25" y="1676474"/>
            <a:ext cx="4991323" cy="28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p16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Defining Cybersecurity</a:t>
            </a:r>
            <a:endParaRPr i="1"/>
          </a:p>
        </p:txBody>
      </p:sp>
      <p:sp>
        <p:nvSpPr>
          <p:cNvPr id="3127" name="Google Shape;3127;p1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166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first thing you think of when you hear “cybersecurity”?</a:t>
            </a:r>
            <a:endParaRPr/>
          </a:p>
        </p:txBody>
      </p:sp>
      <p:sp>
        <p:nvSpPr>
          <p:cNvPr id="3133" name="Google Shape;3133;p1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Everyone’s First Thoughts:</a:t>
            </a:r>
            <a:endParaRPr/>
          </a:p>
        </p:txBody>
      </p:sp>
      <p:sp>
        <p:nvSpPr>
          <p:cNvPr id="3139" name="Google Shape;3139;p1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Hackers and Complicated Code...</a:t>
            </a:r>
            <a:endParaRPr/>
          </a:p>
        </p:txBody>
      </p:sp>
      <p:sp>
        <p:nvSpPr>
          <p:cNvPr id="3140" name="Google Shape;3140;p1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1" name="Google Shape;3141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771" y="1111937"/>
            <a:ext cx="3341006" cy="1866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2" name="Google Shape;3142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772" y="2978725"/>
            <a:ext cx="3340987" cy="186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3" name="Google Shape;3143;p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1775" y="2978725"/>
            <a:ext cx="3340997" cy="186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4" name="Google Shape;3144;p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1775" y="1111926"/>
            <a:ext cx="3340992" cy="1866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p1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Everyone’s First Thoughts:</a:t>
            </a:r>
            <a:endParaRPr/>
          </a:p>
        </p:txBody>
      </p:sp>
      <p:sp>
        <p:nvSpPr>
          <p:cNvPr id="3150" name="Google Shape;3150;p1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But cybersecurity isn’t about complicated code and hackers...</a:t>
            </a:r>
            <a:endParaRPr i="1"/>
          </a:p>
        </p:txBody>
      </p:sp>
      <p:sp>
        <p:nvSpPr>
          <p:cNvPr id="3151" name="Google Shape;3151;p1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2" name="Google Shape;3152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771" y="1111937"/>
            <a:ext cx="3341006" cy="1866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3" name="Google Shape;3153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772" y="2978725"/>
            <a:ext cx="3340987" cy="186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4" name="Google Shape;3154;p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1775" y="2978725"/>
            <a:ext cx="3340997" cy="186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5" name="Google Shape;3155;p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1775" y="1111926"/>
            <a:ext cx="3340992" cy="1866761"/>
          </a:xfrm>
          <a:prstGeom prst="rect">
            <a:avLst/>
          </a:prstGeom>
          <a:noFill/>
          <a:ln>
            <a:noFill/>
          </a:ln>
        </p:spPr>
      </p:pic>
      <p:sp>
        <p:nvSpPr>
          <p:cNvPr id="3156" name="Google Shape;3156;p168"/>
          <p:cNvSpPr/>
          <p:nvPr/>
        </p:nvSpPr>
        <p:spPr>
          <a:xfrm>
            <a:off x="2210775" y="1204213"/>
            <a:ext cx="4190100" cy="3549000"/>
          </a:xfrm>
          <a:prstGeom prst="noSmoking">
            <a:avLst>
              <a:gd name="adj" fmla="val 10168"/>
            </a:avLst>
          </a:prstGeom>
          <a:solidFill>
            <a:srgbClr val="990000"/>
          </a:solidFill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p1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2" name="Google Shape;3162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125" y="1763663"/>
            <a:ext cx="1104699" cy="16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3" name="Google Shape;3163;p169"/>
          <p:cNvSpPr txBox="1"/>
          <p:nvPr/>
        </p:nvSpPr>
        <p:spPr>
          <a:xfrm>
            <a:off x="2879599" y="1691699"/>
            <a:ext cx="5825129" cy="227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i="1" dirty="0"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r>
              <a:rPr lang="en" sz="3000" i="1" dirty="0">
                <a:latin typeface="Roboto"/>
                <a:ea typeface="Roboto"/>
                <a:cs typeface="Roboto"/>
                <a:sym typeface="Roboto"/>
              </a:rPr>
              <a:t> is </a:t>
            </a:r>
            <a:r>
              <a:rPr lang="en" sz="4400" b="1" i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really about</a:t>
            </a:r>
            <a:r>
              <a:rPr lang="en" sz="3000" i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600" i="1" dirty="0">
                <a:latin typeface="Roboto Medium"/>
                <a:ea typeface="Roboto Medium"/>
                <a:cs typeface="Roboto Medium"/>
                <a:sym typeface="Roboto Medium"/>
              </a:rPr>
              <a:t>assessing threats</a:t>
            </a:r>
            <a:r>
              <a:rPr lang="en" sz="3600" i="1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3600" i="1" dirty="0">
                <a:latin typeface="Roboto Medium"/>
                <a:ea typeface="Roboto Medium"/>
                <a:cs typeface="Roboto Medium"/>
                <a:sym typeface="Roboto Medium"/>
              </a:rPr>
              <a:t>mitigating risks</a:t>
            </a:r>
            <a:r>
              <a:rPr lang="en" sz="3000" i="1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3000" i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p1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Assessing Threats:</a:t>
            </a:r>
            <a:endParaRPr/>
          </a:p>
        </p:txBody>
      </p:sp>
      <p:sp>
        <p:nvSpPr>
          <p:cNvPr id="3169" name="Google Shape;3169;p1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Let’s say we found a USB drive laying on the ground… </a:t>
            </a:r>
            <a:endParaRPr sz="2200"/>
          </a:p>
        </p:txBody>
      </p:sp>
      <p:sp>
        <p:nvSpPr>
          <p:cNvPr id="3170" name="Google Shape;3170;p1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71" name="Google Shape;317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050" y="1339197"/>
            <a:ext cx="5857802" cy="204477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72" name="Google Shape;3172;p170"/>
          <p:cNvSpPr txBox="1">
            <a:spLocks noGrp="1"/>
          </p:cNvSpPr>
          <p:nvPr>
            <p:ph type="subTitle" idx="1"/>
          </p:nvPr>
        </p:nvSpPr>
        <p:spPr>
          <a:xfrm>
            <a:off x="0" y="36823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How much of a </a:t>
            </a:r>
            <a:r>
              <a:rPr lang="en" sz="2200">
                <a:solidFill>
                  <a:srgbClr val="99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threat</a:t>
            </a:r>
            <a:r>
              <a:rPr lang="en" sz="2200"/>
              <a:t> could it </a:t>
            </a:r>
            <a:r>
              <a:rPr lang="en" sz="2200" i="1"/>
              <a:t>really </a:t>
            </a:r>
            <a:r>
              <a:rPr lang="en" sz="2200"/>
              <a:t>be?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Let’s find out!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ho are you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14300"/>
            <a:ext cx="6345163" cy="452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4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1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Turn!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The Case of the Crazy USB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8" name="Google Shape;3178;p1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Activity: </a:t>
            </a:r>
            <a:endParaRPr/>
          </a:p>
        </p:txBody>
      </p:sp>
      <p:sp>
        <p:nvSpPr>
          <p:cNvPr id="3179" name="Google Shape;3179;p171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Turn to the person next to you and discuss what could happened.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How might it be that a USB drive was able to immediately execute running code?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Why didn’t our computer stop the drive from running?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How might we defend against malevolent USBs like this?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3180" name="Google Shape;3180;p17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  <p:sp>
        <p:nvSpPr>
          <p:cNvPr id="3181" name="Google Shape;3181;p1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p1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Harmless USB?</a:t>
            </a:r>
            <a:endParaRPr/>
          </a:p>
        </p:txBody>
      </p:sp>
      <p:sp>
        <p:nvSpPr>
          <p:cNvPr id="3187" name="Google Shape;3187;p1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The USB is actually a mini keyboard-emulator. When connected, our computer registers it as a keyboard allowing it to kick off without restriction. </a:t>
            </a:r>
            <a:endParaRPr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3188" name="Google Shape;3188;p1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9" name="Google Shape;3189;p172"/>
          <p:cNvSpPr txBox="1">
            <a:spLocks noGrp="1"/>
          </p:cNvSpPr>
          <p:nvPr>
            <p:ph type="subTitle" idx="1"/>
          </p:nvPr>
        </p:nvSpPr>
        <p:spPr>
          <a:xfrm>
            <a:off x="0" y="36823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Like most threats, their appearances are deceptively safe-seeming.</a:t>
            </a:r>
            <a:endParaRPr sz="2200"/>
          </a:p>
        </p:txBody>
      </p:sp>
      <p:pic>
        <p:nvPicPr>
          <p:cNvPr id="3190" name="Google Shape;3190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025" y="1472212"/>
            <a:ext cx="5997360" cy="2023137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1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 Threats</a:t>
            </a:r>
            <a:endParaRPr/>
          </a:p>
        </p:txBody>
      </p:sp>
      <p:sp>
        <p:nvSpPr>
          <p:cNvPr id="3196" name="Google Shape;3196;p1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experienced cybersecurity professional, risks are everywhere. </a:t>
            </a:r>
            <a:endParaRPr/>
          </a:p>
        </p:txBody>
      </p:sp>
      <p:sp>
        <p:nvSpPr>
          <p:cNvPr id="3197" name="Google Shape;3197;p1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8" name="Google Shape;319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8" y="1139350"/>
            <a:ext cx="4480350" cy="933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99" name="Google Shape;3199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150" y="2180450"/>
            <a:ext cx="2037668" cy="36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00" name="Google Shape;3200;p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5221" y="2171512"/>
            <a:ext cx="2266038" cy="533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01" name="Google Shape;3201;p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5650" y="2302625"/>
            <a:ext cx="4089025" cy="1088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02" name="Google Shape;3202;p1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6475" y="1183050"/>
            <a:ext cx="4078486" cy="8241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03" name="Google Shape;3203;p1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3150" y="2591087"/>
            <a:ext cx="2037676" cy="24056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04" name="Google Shape;3204;p1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3149" y="2869800"/>
            <a:ext cx="4439599" cy="605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05" name="Google Shape;3205;p1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1575" y="3512938"/>
            <a:ext cx="8100843" cy="12819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p1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Mitigating Risks</a:t>
            </a:r>
            <a:endParaRPr/>
          </a:p>
        </p:txBody>
      </p:sp>
      <p:sp>
        <p:nvSpPr>
          <p:cNvPr id="3211" name="Google Shape;3211;p1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3212;p174"/>
          <p:cNvSpPr txBox="1">
            <a:spLocks noGrp="1"/>
          </p:cNvSpPr>
          <p:nvPr>
            <p:ph type="body" idx="3"/>
          </p:nvPr>
        </p:nvSpPr>
        <p:spPr>
          <a:xfrm>
            <a:off x="264500" y="3118925"/>
            <a:ext cx="4182600" cy="18300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Historically, organizations viewed cybersecurity from the lens of the castle model. Walls were built and </a:t>
            </a:r>
            <a:r>
              <a:rPr lang="en" sz="1800" i="1"/>
              <a:t>managing risks </a:t>
            </a:r>
            <a:r>
              <a:rPr lang="en" sz="1800"/>
              <a:t>meant keeping the bad guys out.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3213" name="Google Shape;3213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25" y="844300"/>
            <a:ext cx="4043750" cy="227462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14" name="Google Shape;3214;p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975" y="844301"/>
            <a:ext cx="3137226" cy="227462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15" name="Google Shape;3215;p174"/>
          <p:cNvSpPr txBox="1">
            <a:spLocks noGrp="1"/>
          </p:cNvSpPr>
          <p:nvPr>
            <p:ph type="body" idx="3"/>
          </p:nvPr>
        </p:nvSpPr>
        <p:spPr>
          <a:xfrm>
            <a:off x="4947474" y="3230125"/>
            <a:ext cx="3948000" cy="18300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Today, security professionals operate in a world where </a:t>
            </a:r>
            <a:r>
              <a:rPr lang="en" sz="1800" b="1"/>
              <a:t>breach is assumed</a:t>
            </a:r>
            <a:r>
              <a:rPr lang="en" sz="1800"/>
              <a:t>, and the risks associated with such events also </a:t>
            </a:r>
            <a:r>
              <a:rPr lang="en" sz="1800" b="1"/>
              <a:t>need to be mitigated</a:t>
            </a:r>
            <a:r>
              <a:rPr lang="en" sz="1800"/>
              <a:t>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Google Shape;3220;p17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Overview</a:t>
            </a:r>
            <a:endParaRPr/>
          </a:p>
        </p:txBody>
      </p:sp>
      <p:sp>
        <p:nvSpPr>
          <p:cNvPr id="3221" name="Google Shape;3221;p17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p176"/>
          <p:cNvSpPr/>
          <p:nvPr/>
        </p:nvSpPr>
        <p:spPr>
          <a:xfrm>
            <a:off x="1238250" y="2430700"/>
            <a:ext cx="5847600" cy="2418000"/>
          </a:xfrm>
          <a:prstGeom prst="rect">
            <a:avLst/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7" name="Google Shape;3227;p1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Future Tool Belt</a:t>
            </a:r>
            <a:endParaRPr/>
          </a:p>
        </p:txBody>
      </p:sp>
      <p:sp>
        <p:nvSpPr>
          <p:cNvPr id="3228" name="Google Shape;3228;p1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9" name="Google Shape;3229;p176"/>
          <p:cNvSpPr txBox="1"/>
          <p:nvPr/>
        </p:nvSpPr>
        <p:spPr>
          <a:xfrm>
            <a:off x="2288250" y="727050"/>
            <a:ext cx="3747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"/>
                <a:ea typeface="Roboto"/>
                <a:cs typeface="Roboto"/>
                <a:sym typeface="Roboto"/>
              </a:rPr>
              <a:t>Our Goals</a:t>
            </a:r>
            <a:endParaRPr sz="24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0" name="Google Shape;3230;p176"/>
          <p:cNvSpPr txBox="1"/>
          <p:nvPr/>
        </p:nvSpPr>
        <p:spPr>
          <a:xfrm>
            <a:off x="285475" y="1352550"/>
            <a:ext cx="3092700" cy="533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Threat Assessment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1" name="Google Shape;3231;p176"/>
          <p:cNvSpPr txBox="1"/>
          <p:nvPr/>
        </p:nvSpPr>
        <p:spPr>
          <a:xfrm>
            <a:off x="5289800" y="1352550"/>
            <a:ext cx="2991900" cy="5337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Risk Mitigation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2" name="Google Shape;3232;p176"/>
          <p:cNvSpPr txBox="1"/>
          <p:nvPr/>
        </p:nvSpPr>
        <p:spPr>
          <a:xfrm>
            <a:off x="2099850" y="1891625"/>
            <a:ext cx="3747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"/>
                <a:ea typeface="Roboto"/>
                <a:cs typeface="Roboto"/>
                <a:sym typeface="Roboto"/>
              </a:rPr>
              <a:t>Our Tools</a:t>
            </a:r>
            <a:endParaRPr sz="24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3" name="Google Shape;3233;p176"/>
          <p:cNvSpPr txBox="1"/>
          <p:nvPr/>
        </p:nvSpPr>
        <p:spPr>
          <a:xfrm>
            <a:off x="1202250" y="2430700"/>
            <a:ext cx="2991900" cy="2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Network Security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Web Security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OS Security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Cryptography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Penetration Testing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Vulnerability Assessment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Security Policy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Risk Analysis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Compliance Strategy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4" name="Google Shape;3234;p176"/>
          <p:cNvSpPr txBox="1"/>
          <p:nvPr/>
        </p:nvSpPr>
        <p:spPr>
          <a:xfrm>
            <a:off x="4194150" y="2430700"/>
            <a:ext cx="3747600" cy="2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Operational Security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UNIX Command Line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Wireshark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Kali Linux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Nmap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Nessus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Metasploit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Burp Suite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☐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SIEMS </a:t>
            </a:r>
            <a:r>
              <a:rPr lang="en" sz="1600" i="1">
                <a:latin typeface="Roboto"/>
                <a:ea typeface="Roboto"/>
                <a:cs typeface="Roboto"/>
                <a:sym typeface="Roboto"/>
              </a:rPr>
              <a:t>and more...</a:t>
            </a:r>
            <a:endParaRPr sz="16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Routine</a:t>
            </a:r>
            <a:endParaRPr/>
          </a:p>
        </p:txBody>
      </p:sp>
      <p:sp>
        <p:nvSpPr>
          <p:cNvPr id="3240" name="Google Shape;3240;p1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class, we’ll run through the follow:</a:t>
            </a:r>
            <a:endParaRPr/>
          </a:p>
        </p:txBody>
      </p:sp>
      <p:sp>
        <p:nvSpPr>
          <p:cNvPr id="3241" name="Google Shape;3241;p1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2" name="Google Shape;3242;p17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Set Objectives</a:t>
            </a:r>
            <a:endParaRPr sz="1800"/>
          </a:p>
        </p:txBody>
      </p:sp>
      <p:sp>
        <p:nvSpPr>
          <p:cNvPr id="3243" name="Google Shape;3243;p17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Brief Background Lecture</a:t>
            </a:r>
            <a:endParaRPr sz="1800"/>
          </a:p>
        </p:txBody>
      </p:sp>
      <p:sp>
        <p:nvSpPr>
          <p:cNvPr id="3244" name="Google Shape;3244;p17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Instructor Demonstrations</a:t>
            </a:r>
            <a:endParaRPr sz="1800"/>
          </a:p>
        </p:txBody>
      </p:sp>
      <p:sp>
        <p:nvSpPr>
          <p:cNvPr id="3245" name="Google Shape;3245;p17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Thought Exercises</a:t>
            </a:r>
            <a:endParaRPr sz="1800"/>
          </a:p>
        </p:txBody>
      </p:sp>
      <p:sp>
        <p:nvSpPr>
          <p:cNvPr id="3246" name="Google Shape;3246;p17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In-Class Skill Builders</a:t>
            </a:r>
            <a:endParaRPr sz="1800"/>
          </a:p>
        </p:txBody>
      </p:sp>
      <p:sp>
        <p:nvSpPr>
          <p:cNvPr id="3247" name="Google Shape;3247;p17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Project Work</a:t>
            </a:r>
            <a:endParaRPr sz="1800"/>
          </a:p>
        </p:txBody>
      </p:sp>
      <p:sp>
        <p:nvSpPr>
          <p:cNvPr id="3248" name="Google Shape;3248;p177"/>
          <p:cNvSpPr txBox="1"/>
          <p:nvPr/>
        </p:nvSpPr>
        <p:spPr>
          <a:xfrm>
            <a:off x="4566750" y="3191475"/>
            <a:ext cx="3947400" cy="14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Google Shape;3253;p178"/>
          <p:cNvSpPr txBox="1"/>
          <p:nvPr/>
        </p:nvSpPr>
        <p:spPr>
          <a:xfrm>
            <a:off x="298775" y="4415375"/>
            <a:ext cx="4140900" cy="586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Weeks 22-24 Governance, Risk, and Test Prep</a:t>
            </a:r>
            <a:endParaRPr sz="1200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We’ll conclude with risk analysis, governance, and compliance.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In the final weeks we’ll focus on test prep and a final project.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4" name="Google Shape;3254;p178"/>
          <p:cNvSpPr txBox="1"/>
          <p:nvPr/>
        </p:nvSpPr>
        <p:spPr>
          <a:xfrm>
            <a:off x="298688" y="3012575"/>
            <a:ext cx="4140900" cy="1402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Weeks 14-21 Defensive and Offensive Security</a:t>
            </a:r>
            <a:endParaRPr sz="1200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Security Information and Event Management (SIEM),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Incident Response, and Forensics are covered in depth,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Followed by three weeks of penetration testing.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5" name="Google Shape;3255;p178"/>
          <p:cNvSpPr txBox="1"/>
          <p:nvPr/>
        </p:nvSpPr>
        <p:spPr>
          <a:xfrm>
            <a:off x="298688" y="1919250"/>
            <a:ext cx="4140900" cy="1086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Weeks 8-13 System Admin and Web Vulnerabilities</a:t>
            </a:r>
            <a:endParaRPr sz="1200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will dive into Linux system administration, web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development and website attacks. We will use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Tools like Burp Suite, Snort, and Network Inspector.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6" name="Google Shape;3256;p178"/>
          <p:cNvSpPr txBox="1"/>
          <p:nvPr/>
        </p:nvSpPr>
        <p:spPr>
          <a:xfrm>
            <a:off x="298688" y="690725"/>
            <a:ext cx="4140900" cy="122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Weeks 1-7 Command Line and Programing</a:t>
            </a:r>
            <a:endParaRPr sz="1200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u="sng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First, we will undertake a rigorous exposure to Unix,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command line, Python 3, Wireshark, networking,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encryption, hashing, and malware analysis.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7" name="Google Shape;3257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Curriculum at a Glance</a:t>
            </a:r>
            <a:endParaRPr/>
          </a:p>
        </p:txBody>
      </p:sp>
      <p:graphicFrame>
        <p:nvGraphicFramePr>
          <p:cNvPr id="3258" name="Google Shape;3258;p178"/>
          <p:cNvGraphicFramePr/>
          <p:nvPr/>
        </p:nvGraphicFramePr>
        <p:xfrm>
          <a:off x="3408638" y="648992"/>
          <a:ext cx="1030825" cy="4348525"/>
        </p:xfrm>
        <a:graphic>
          <a:graphicData uri="http://schemas.openxmlformats.org/drawingml/2006/table">
            <a:tbl>
              <a:tblPr>
                <a:noFill/>
                <a:tableStyleId>{33A6D7D6-9262-460B-90F7-88BC3A7210A8}</a:tableStyleId>
              </a:tblPr>
              <a:tblGrid>
                <a:gridCol w="58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1075">
                <a:tc rowSpan="2">
                  <a:txBody>
                    <a:bodyPr/>
                    <a:lstStyle/>
                    <a:p>
                      <a:pPr marL="9144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800">
                <a:tc row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3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4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5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6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7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8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9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1075">
                <a:tc rowSpan="3">
                  <a:txBody>
                    <a:bodyPr/>
                    <a:lstStyle/>
                    <a:p>
                      <a:pPr marL="9144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9144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9144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10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11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12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1075">
                <a:tc rowSpan="5">
                  <a:txBody>
                    <a:bodyPr/>
                    <a:lstStyle/>
                    <a:p>
                      <a:pPr marL="9144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9144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9144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13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14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15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16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17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1075">
                <a:tc rowSpan="2">
                  <a:txBody>
                    <a:bodyPr/>
                    <a:lstStyle/>
                    <a:p>
                      <a:pPr marL="9144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18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19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1075">
                <a:tc rowSpan="5">
                  <a:txBody>
                    <a:bodyPr/>
                    <a:lstStyle/>
                    <a:p>
                      <a:pPr marL="9144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20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21</a:t>
                      </a:r>
                      <a:endParaRPr sz="700" b="1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22</a:t>
                      </a:r>
                      <a:endParaRPr sz="700" b="1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23</a:t>
                      </a:r>
                      <a:endParaRPr sz="700" b="1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24</a:t>
                      </a:r>
                      <a:endParaRPr sz="700" b="1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91425" marT="36575" marB="0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3259" name="Google Shape;3259;p178"/>
          <p:cNvSpPr/>
          <p:nvPr/>
        </p:nvSpPr>
        <p:spPr>
          <a:xfrm>
            <a:off x="4500239" y="690725"/>
            <a:ext cx="775800" cy="1155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0" name="Google Shape;3260;p178"/>
          <p:cNvSpPr/>
          <p:nvPr/>
        </p:nvSpPr>
        <p:spPr>
          <a:xfrm>
            <a:off x="4503120" y="869543"/>
            <a:ext cx="930600" cy="1152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1" name="Google Shape;3261;p178"/>
          <p:cNvGrpSpPr/>
          <p:nvPr/>
        </p:nvGrpSpPr>
        <p:grpSpPr>
          <a:xfrm>
            <a:off x="4503089" y="1036899"/>
            <a:ext cx="2015881" cy="1229669"/>
            <a:chOff x="927898" y="1013500"/>
            <a:chExt cx="1923000" cy="1229669"/>
          </a:xfrm>
        </p:grpSpPr>
        <p:sp>
          <p:nvSpPr>
            <p:cNvPr id="3262" name="Google Shape;3262;p178"/>
            <p:cNvSpPr/>
            <p:nvPr/>
          </p:nvSpPr>
          <p:spPr>
            <a:xfrm>
              <a:off x="927898" y="1013500"/>
              <a:ext cx="1035900" cy="1155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78"/>
            <p:cNvSpPr/>
            <p:nvPr/>
          </p:nvSpPr>
          <p:spPr>
            <a:xfrm>
              <a:off x="927898" y="1194453"/>
              <a:ext cx="1183200" cy="1155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78"/>
            <p:cNvSpPr/>
            <p:nvPr/>
          </p:nvSpPr>
          <p:spPr>
            <a:xfrm>
              <a:off x="927898" y="1381096"/>
              <a:ext cx="1331400" cy="1155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78"/>
            <p:cNvSpPr/>
            <p:nvPr/>
          </p:nvSpPr>
          <p:spPr>
            <a:xfrm>
              <a:off x="927898" y="1567740"/>
              <a:ext cx="1479300" cy="1155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78"/>
            <p:cNvSpPr/>
            <p:nvPr/>
          </p:nvSpPr>
          <p:spPr>
            <a:xfrm>
              <a:off x="927898" y="1754383"/>
              <a:ext cx="1627500" cy="1155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78"/>
            <p:cNvSpPr/>
            <p:nvPr/>
          </p:nvSpPr>
          <p:spPr>
            <a:xfrm>
              <a:off x="927898" y="1941026"/>
              <a:ext cx="1775400" cy="1152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78"/>
            <p:cNvSpPr/>
            <p:nvPr/>
          </p:nvSpPr>
          <p:spPr>
            <a:xfrm>
              <a:off x="927898" y="2127670"/>
              <a:ext cx="1923000" cy="1155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9" name="Google Shape;3269;p178"/>
          <p:cNvSpPr/>
          <p:nvPr/>
        </p:nvSpPr>
        <p:spPr>
          <a:xfrm>
            <a:off x="4503120" y="2329033"/>
            <a:ext cx="2171100" cy="115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0" name="Google Shape;3270;p178"/>
          <p:cNvSpPr/>
          <p:nvPr/>
        </p:nvSpPr>
        <p:spPr>
          <a:xfrm>
            <a:off x="4503120" y="2505518"/>
            <a:ext cx="2326500" cy="115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1" name="Google Shape;3271;p178"/>
          <p:cNvSpPr/>
          <p:nvPr/>
        </p:nvSpPr>
        <p:spPr>
          <a:xfrm>
            <a:off x="4503120" y="2682004"/>
            <a:ext cx="2481600" cy="115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2" name="Google Shape;3272;p178"/>
          <p:cNvSpPr/>
          <p:nvPr/>
        </p:nvSpPr>
        <p:spPr>
          <a:xfrm>
            <a:off x="4503122" y="2851458"/>
            <a:ext cx="2636700" cy="1155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3" name="Google Shape;3273;p178"/>
          <p:cNvSpPr/>
          <p:nvPr/>
        </p:nvSpPr>
        <p:spPr>
          <a:xfrm>
            <a:off x="4503120" y="3034989"/>
            <a:ext cx="2791500" cy="1152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4" name="Google Shape;3274;p178"/>
          <p:cNvSpPr/>
          <p:nvPr/>
        </p:nvSpPr>
        <p:spPr>
          <a:xfrm>
            <a:off x="4503120" y="3205682"/>
            <a:ext cx="2946600" cy="1155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5" name="Google Shape;3275;p178"/>
          <p:cNvSpPr/>
          <p:nvPr/>
        </p:nvSpPr>
        <p:spPr>
          <a:xfrm>
            <a:off x="4503120" y="3387672"/>
            <a:ext cx="3102000" cy="1155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6" name="Google Shape;3276;p178"/>
          <p:cNvSpPr/>
          <p:nvPr/>
        </p:nvSpPr>
        <p:spPr>
          <a:xfrm>
            <a:off x="4503120" y="3569665"/>
            <a:ext cx="3256800" cy="1155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7" name="Google Shape;3277;p178"/>
          <p:cNvSpPr/>
          <p:nvPr/>
        </p:nvSpPr>
        <p:spPr>
          <a:xfrm>
            <a:off x="4503120" y="3750808"/>
            <a:ext cx="3412500" cy="115500"/>
          </a:xfrm>
          <a:prstGeom prst="roundRect">
            <a:avLst>
              <a:gd name="adj" fmla="val 16667"/>
            </a:avLst>
          </a:prstGeom>
          <a:solidFill>
            <a:srgbClr val="3366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8" name="Google Shape;3278;p178"/>
          <p:cNvSpPr/>
          <p:nvPr/>
        </p:nvSpPr>
        <p:spPr>
          <a:xfrm>
            <a:off x="4503120" y="3934177"/>
            <a:ext cx="3566700" cy="115500"/>
          </a:xfrm>
          <a:prstGeom prst="roundRect">
            <a:avLst>
              <a:gd name="adj" fmla="val 16667"/>
            </a:avLst>
          </a:prstGeom>
          <a:solidFill>
            <a:srgbClr val="3366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9" name="Google Shape;3279;p178"/>
          <p:cNvSpPr/>
          <p:nvPr/>
        </p:nvSpPr>
        <p:spPr>
          <a:xfrm>
            <a:off x="4503120" y="4117543"/>
            <a:ext cx="3722100" cy="1152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0" name="Google Shape;3280;p178"/>
          <p:cNvSpPr/>
          <p:nvPr/>
        </p:nvSpPr>
        <p:spPr>
          <a:xfrm>
            <a:off x="4503120" y="4300599"/>
            <a:ext cx="3877200" cy="115500"/>
          </a:xfrm>
          <a:prstGeom prst="roundRect">
            <a:avLst>
              <a:gd name="adj" fmla="val 16667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1" name="Google Shape;3281;p178"/>
          <p:cNvSpPr/>
          <p:nvPr/>
        </p:nvSpPr>
        <p:spPr>
          <a:xfrm>
            <a:off x="4500238" y="4483976"/>
            <a:ext cx="4032600" cy="115500"/>
          </a:xfrm>
          <a:prstGeom prst="roundRect">
            <a:avLst>
              <a:gd name="adj" fmla="val 16667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2" name="Google Shape;3282;p178"/>
          <p:cNvSpPr/>
          <p:nvPr/>
        </p:nvSpPr>
        <p:spPr>
          <a:xfrm>
            <a:off x="4503120" y="4658701"/>
            <a:ext cx="4187400" cy="115500"/>
          </a:xfrm>
          <a:prstGeom prst="roundRect">
            <a:avLst>
              <a:gd name="adj" fmla="val 16667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3" name="Google Shape;3283;p178"/>
          <p:cNvSpPr/>
          <p:nvPr/>
        </p:nvSpPr>
        <p:spPr>
          <a:xfrm>
            <a:off x="4503120" y="4833675"/>
            <a:ext cx="4342200" cy="115500"/>
          </a:xfrm>
          <a:prstGeom prst="roundRect">
            <a:avLst>
              <a:gd name="adj" fmla="val 16667"/>
            </a:avLst>
          </a:prstGeom>
          <a:solidFill>
            <a:srgbClr val="212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4" name="Google Shape;3284;p178"/>
          <p:cNvSpPr/>
          <p:nvPr/>
        </p:nvSpPr>
        <p:spPr>
          <a:xfrm>
            <a:off x="199243" y="4756325"/>
            <a:ext cx="99600" cy="2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5" name="Google Shape;3285;p178"/>
          <p:cNvSpPr/>
          <p:nvPr/>
        </p:nvSpPr>
        <p:spPr>
          <a:xfrm>
            <a:off x="8724125" y="4756325"/>
            <a:ext cx="228000" cy="24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6" name="Google Shape;3286;p178"/>
          <p:cNvSpPr/>
          <p:nvPr/>
        </p:nvSpPr>
        <p:spPr>
          <a:xfrm flipH="1">
            <a:off x="4439648" y="4833425"/>
            <a:ext cx="606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p1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Activity: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Analyzing Web Traffic for Malware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2" name="Google Shape;3292;p1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3" name="Google Shape;329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50" y="766362"/>
            <a:ext cx="4108825" cy="39176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94" name="Google Shape;3294;p179"/>
          <p:cNvSpPr/>
          <p:nvPr/>
        </p:nvSpPr>
        <p:spPr>
          <a:xfrm>
            <a:off x="1820875" y="1477825"/>
            <a:ext cx="2388300" cy="791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3295;p179"/>
          <p:cNvSpPr txBox="1"/>
          <p:nvPr/>
        </p:nvSpPr>
        <p:spPr>
          <a:xfrm>
            <a:off x="4552200" y="799325"/>
            <a:ext cx="3839700" cy="3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to process complex network traffic logs to find evidence of malware being sent across networks. 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p1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Activity: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Encryption / Decryption Systems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1" name="Google Shape;3301;p1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2" name="Google Shape;3302;p180"/>
          <p:cNvSpPr/>
          <p:nvPr/>
        </p:nvSpPr>
        <p:spPr>
          <a:xfrm>
            <a:off x="1820875" y="1477825"/>
            <a:ext cx="2388300" cy="791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3303;p180"/>
          <p:cNvSpPr txBox="1"/>
          <p:nvPr/>
        </p:nvSpPr>
        <p:spPr>
          <a:xfrm>
            <a:off x="420000" y="3266750"/>
            <a:ext cx="7971900" cy="14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how modern cryptography works and how historic methods of encryption could be broken through simple means.</a:t>
            </a:r>
            <a:r>
              <a:rPr lang="en" sz="3200">
                <a:solidFill>
                  <a:schemeClr val="dk1"/>
                </a:solidFill>
              </a:rPr>
              <a:t> </a:t>
            </a:r>
            <a:endParaRPr sz="3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4" name="Google Shape;3304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800" y="1668225"/>
            <a:ext cx="806124" cy="766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05" name="Google Shape;3305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400" y="1668218"/>
            <a:ext cx="806124" cy="76695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06" name="Google Shape;3306;p180"/>
          <p:cNvSpPr/>
          <p:nvPr/>
        </p:nvSpPr>
        <p:spPr>
          <a:xfrm>
            <a:off x="593875" y="1397550"/>
            <a:ext cx="1816200" cy="1308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>
                <a:latin typeface="Roboto"/>
                <a:ea typeface="Roboto"/>
                <a:cs typeface="Roboto"/>
                <a:sym typeface="Roboto"/>
              </a:rPr>
              <a:t>Readable</a:t>
            </a:r>
            <a:r>
              <a:rPr lang="en" sz="2200">
                <a:latin typeface="Roboto"/>
                <a:ea typeface="Roboto"/>
                <a:cs typeface="Roboto"/>
                <a:sym typeface="Roboto"/>
              </a:rPr>
              <a:t> Message, File or Data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7" name="Google Shape;3307;p180"/>
          <p:cNvSpPr/>
          <p:nvPr/>
        </p:nvSpPr>
        <p:spPr>
          <a:xfrm>
            <a:off x="6522750" y="1397550"/>
            <a:ext cx="1816200" cy="13083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i="1">
                <a:latin typeface="Roboto"/>
                <a:ea typeface="Roboto"/>
                <a:cs typeface="Roboto"/>
                <a:sym typeface="Roboto"/>
              </a:rPr>
              <a:t>Encrypted</a:t>
            </a:r>
            <a:r>
              <a:rPr lang="en" sz="2200">
                <a:latin typeface="Roboto"/>
                <a:ea typeface="Roboto"/>
                <a:cs typeface="Roboto"/>
                <a:sym typeface="Roboto"/>
              </a:rPr>
              <a:t> Message, File or Data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8" name="Google Shape;3308;p180"/>
          <p:cNvSpPr txBox="1"/>
          <p:nvPr/>
        </p:nvSpPr>
        <p:spPr>
          <a:xfrm>
            <a:off x="3739500" y="1766775"/>
            <a:ext cx="14253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Key(s)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09" name="Google Shape;3309;p180"/>
          <p:cNvCxnSpPr/>
          <p:nvPr/>
        </p:nvCxnSpPr>
        <p:spPr>
          <a:xfrm>
            <a:off x="2472025" y="1482950"/>
            <a:ext cx="3922500" cy="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10" name="Google Shape;3310;p180"/>
          <p:cNvCxnSpPr/>
          <p:nvPr/>
        </p:nvCxnSpPr>
        <p:spPr>
          <a:xfrm rot="10800000">
            <a:off x="2555563" y="2620450"/>
            <a:ext cx="3821700" cy="126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11" name="Google Shape;3311;p180"/>
          <p:cNvSpPr txBox="1"/>
          <p:nvPr/>
        </p:nvSpPr>
        <p:spPr>
          <a:xfrm>
            <a:off x="593875" y="948150"/>
            <a:ext cx="1816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Plaintext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2" name="Google Shape;3312;p180"/>
          <p:cNvSpPr txBox="1"/>
          <p:nvPr/>
        </p:nvSpPr>
        <p:spPr>
          <a:xfrm>
            <a:off x="6522750" y="948150"/>
            <a:ext cx="1816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Ciphertext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3" name="Google Shape;3313;p180"/>
          <p:cNvSpPr txBox="1"/>
          <p:nvPr/>
        </p:nvSpPr>
        <p:spPr>
          <a:xfrm>
            <a:off x="3368100" y="1132100"/>
            <a:ext cx="21966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Encryption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4" name="Google Shape;3314;p180"/>
          <p:cNvSpPr txBox="1"/>
          <p:nvPr/>
        </p:nvSpPr>
        <p:spPr>
          <a:xfrm>
            <a:off x="3368113" y="2557622"/>
            <a:ext cx="21966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Decryption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awing of a person&#10;&#10;Description generated with high confidence">
            <a:extLst>
              <a:ext uri="{FF2B5EF4-FFF2-40B4-BE49-F238E27FC236}">
                <a16:creationId xmlns:a16="http://schemas.microsoft.com/office/drawing/2014/main" id="{A063F484-F724-4F2C-BF6E-25B86CB53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1828800" y="285750"/>
            <a:ext cx="1602922" cy="16830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1CF61-E0D3-4E22-9301-6D4100441CC1}"/>
              </a:ext>
            </a:extLst>
          </p:cNvPr>
          <p:cNvSpPr txBox="1"/>
          <p:nvPr/>
        </p:nvSpPr>
        <p:spPr>
          <a:xfrm>
            <a:off x="1400062" y="1771650"/>
            <a:ext cx="6258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Who are the TA’s?</a:t>
            </a:r>
          </a:p>
          <a:p>
            <a:pPr algn="ctr"/>
            <a:r>
              <a:rPr lang="en-US" sz="3600" dirty="0"/>
              <a:t>And what they do…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136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p1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Activity: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Web Application Hardening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0" name="Google Shape;3320;p1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3321;p181"/>
          <p:cNvSpPr txBox="1"/>
          <p:nvPr/>
        </p:nvSpPr>
        <p:spPr>
          <a:xfrm>
            <a:off x="420000" y="3520738"/>
            <a:ext cx="7971900" cy="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how web applications can be defended against the most common attacks.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22" name="Google Shape;3322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660" y="973966"/>
            <a:ext cx="334451" cy="33026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990000">
                <a:alpha val="50000"/>
              </a:srgbClr>
            </a:outerShdw>
          </a:effectLst>
        </p:spPr>
      </p:pic>
      <p:pic>
        <p:nvPicPr>
          <p:cNvPr id="3323" name="Google Shape;3323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450" y="756255"/>
            <a:ext cx="792534" cy="76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4" name="Google Shape;3324;p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9333" y="671962"/>
            <a:ext cx="792536" cy="92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5" name="Google Shape;3325;p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3896" y="2357401"/>
            <a:ext cx="921975" cy="765687"/>
          </a:xfrm>
          <a:prstGeom prst="rect">
            <a:avLst/>
          </a:prstGeom>
          <a:noFill/>
          <a:ln>
            <a:noFill/>
          </a:ln>
        </p:spPr>
      </p:pic>
      <p:sp>
        <p:nvSpPr>
          <p:cNvPr id="3326" name="Google Shape;3326;p181"/>
          <p:cNvSpPr/>
          <p:nvPr/>
        </p:nvSpPr>
        <p:spPr>
          <a:xfrm>
            <a:off x="1618559" y="1022996"/>
            <a:ext cx="225900" cy="2322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27" name="Google Shape;3327;p181"/>
          <p:cNvSpPr/>
          <p:nvPr/>
        </p:nvSpPr>
        <p:spPr>
          <a:xfrm>
            <a:off x="6857551" y="1497113"/>
            <a:ext cx="225900" cy="2322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28" name="Google Shape;3328;p181"/>
          <p:cNvSpPr/>
          <p:nvPr/>
        </p:nvSpPr>
        <p:spPr>
          <a:xfrm>
            <a:off x="4765873" y="2890888"/>
            <a:ext cx="225900" cy="2322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29" name="Google Shape;3329;p181"/>
          <p:cNvSpPr/>
          <p:nvPr/>
        </p:nvSpPr>
        <p:spPr>
          <a:xfrm>
            <a:off x="3468047" y="2893600"/>
            <a:ext cx="225900" cy="226800"/>
          </a:xfrm>
          <a:prstGeom prst="ellipse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330" name="Google Shape;3330;p181"/>
          <p:cNvCxnSpPr>
            <a:stCxn id="3326" idx="6"/>
            <a:endCxn id="3322" idx="1"/>
          </p:cNvCxnSpPr>
          <p:nvPr/>
        </p:nvCxnSpPr>
        <p:spPr>
          <a:xfrm>
            <a:off x="1844459" y="1139096"/>
            <a:ext cx="2330100" cy="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1" name="Google Shape;3331;p181"/>
          <p:cNvCxnSpPr>
            <a:stCxn id="3322" idx="3"/>
            <a:endCxn id="3324" idx="1"/>
          </p:cNvCxnSpPr>
          <p:nvPr/>
        </p:nvCxnSpPr>
        <p:spPr>
          <a:xfrm rot="10800000" flipH="1">
            <a:off x="4509111" y="1134298"/>
            <a:ext cx="2330100" cy="4800"/>
          </a:xfrm>
          <a:prstGeom prst="straightConnector1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32" name="Google Shape;3332;p181"/>
          <p:cNvCxnSpPr>
            <a:stCxn id="3327" idx="3"/>
            <a:endCxn id="3328" idx="7"/>
          </p:cNvCxnSpPr>
          <p:nvPr/>
        </p:nvCxnSpPr>
        <p:spPr>
          <a:xfrm flipH="1">
            <a:off x="4958633" y="1695308"/>
            <a:ext cx="1932000" cy="122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33" name="Google Shape;3333;p181"/>
          <p:cNvCxnSpPr>
            <a:stCxn id="3329" idx="2"/>
            <a:endCxn id="3334" idx="2"/>
          </p:cNvCxnSpPr>
          <p:nvPr/>
        </p:nvCxnSpPr>
        <p:spPr>
          <a:xfrm rot="10800000">
            <a:off x="1341347" y="1646500"/>
            <a:ext cx="2126700" cy="136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34" name="Google Shape;3334;p181"/>
          <p:cNvSpPr txBox="1"/>
          <p:nvPr/>
        </p:nvSpPr>
        <p:spPr>
          <a:xfrm>
            <a:off x="945201" y="1414251"/>
            <a:ext cx="792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Attacker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5" name="Google Shape;3335;p181"/>
          <p:cNvSpPr txBox="1"/>
          <p:nvPr/>
        </p:nvSpPr>
        <p:spPr>
          <a:xfrm>
            <a:off x="1953144" y="1316588"/>
            <a:ext cx="25959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1. Attacker sends script-injected link to victim (e.g. email scam).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6" name="Google Shape;3336;p181"/>
          <p:cNvSpPr txBox="1"/>
          <p:nvPr/>
        </p:nvSpPr>
        <p:spPr>
          <a:xfrm>
            <a:off x="6713105" y="1695300"/>
            <a:ext cx="24432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2. Victim clicks on link and requests legitimate website.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7" name="Google Shape;3337;p181"/>
          <p:cNvSpPr txBox="1"/>
          <p:nvPr/>
        </p:nvSpPr>
        <p:spPr>
          <a:xfrm>
            <a:off x="5309103" y="2834375"/>
            <a:ext cx="24432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3. Victim’s browser loads legitimate site, but also executes malicious script.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8" name="Google Shape;3338;p181"/>
          <p:cNvSpPr txBox="1"/>
          <p:nvPr/>
        </p:nvSpPr>
        <p:spPr>
          <a:xfrm>
            <a:off x="1698475" y="2014500"/>
            <a:ext cx="1108500" cy="3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10101001100101010110101001111010100101010100100101010001010100010100111010100110010001100101001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9" name="Google Shape;3339;p181"/>
          <p:cNvSpPr txBox="1"/>
          <p:nvPr/>
        </p:nvSpPr>
        <p:spPr>
          <a:xfrm>
            <a:off x="1546975" y="2527000"/>
            <a:ext cx="14115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4. Malicious script sends victims private data to attacker.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p1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Example Activity: </a:t>
            </a:r>
            <a:r>
              <a:rPr lang="en" sz="2200" b="1">
                <a:latin typeface="Roboto"/>
                <a:ea typeface="Roboto"/>
                <a:cs typeface="Roboto"/>
                <a:sym typeface="Roboto"/>
              </a:rPr>
              <a:t>Identify Vulnerabilities in Unpatched Systems</a:t>
            </a:r>
            <a:endParaRPr sz="2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5" name="Google Shape;3345;p1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182"/>
          <p:cNvSpPr/>
          <p:nvPr/>
        </p:nvSpPr>
        <p:spPr>
          <a:xfrm>
            <a:off x="1820875" y="1477825"/>
            <a:ext cx="2388300" cy="791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7" name="Google Shape;3347;p182"/>
          <p:cNvSpPr txBox="1"/>
          <p:nvPr/>
        </p:nvSpPr>
        <p:spPr>
          <a:xfrm>
            <a:off x="413825" y="3892250"/>
            <a:ext cx="8316300" cy="7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to use tools like Kali Linux, Nmap, and Metasploit to run penetration tests to identify known exploits.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48" name="Google Shape;3348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800" y="655725"/>
            <a:ext cx="7250376" cy="32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p1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Activity: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Cybersecurity Policy and Strategy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4" name="Google Shape;3354;p1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5" name="Google Shape;3355;p183"/>
          <p:cNvSpPr txBox="1"/>
          <p:nvPr/>
        </p:nvSpPr>
        <p:spPr>
          <a:xfrm>
            <a:off x="3797750" y="782825"/>
            <a:ext cx="3839700" cy="3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Lastly, we’ll learn how to </a:t>
            </a:r>
            <a:r>
              <a:rPr lang="en" sz="3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talk</a:t>
            </a: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about cybersecurity risks, strategy, and policy in a way that extends away from the laptop and into the C-Suite. 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6" name="Google Shape;3356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600" y="686100"/>
            <a:ext cx="2710991" cy="407815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Google Shape;3361;p1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Embrace Your Inner Toddler</a:t>
            </a:r>
            <a:endParaRPr/>
          </a:p>
        </p:txBody>
      </p:sp>
      <p:sp>
        <p:nvSpPr>
          <p:cNvPr id="3362" name="Google Shape;3362;p1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63" name="Google Shape;3363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452" y="798288"/>
            <a:ext cx="5787096" cy="38537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364" name="Google Shape;3364;p184"/>
          <p:cNvCxnSpPr/>
          <p:nvPr/>
        </p:nvCxnSpPr>
        <p:spPr>
          <a:xfrm flipH="1">
            <a:off x="5459125" y="1537950"/>
            <a:ext cx="906600" cy="600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65" name="Google Shape;3365;p184"/>
          <p:cNvSpPr txBox="1"/>
          <p:nvPr/>
        </p:nvSpPr>
        <p:spPr>
          <a:xfrm>
            <a:off x="5499950" y="1161150"/>
            <a:ext cx="19656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should be you.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Google Shape;3370;p185"/>
          <p:cNvSpPr txBox="1">
            <a:spLocks noGrp="1"/>
          </p:cNvSpPr>
          <p:nvPr>
            <p:ph type="title"/>
          </p:nvPr>
        </p:nvSpPr>
        <p:spPr>
          <a:xfrm>
            <a:off x="175" y="0"/>
            <a:ext cx="8567100" cy="6399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Tip: </a:t>
            </a:r>
            <a:r>
              <a:rPr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Embrace being a beginner.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1" name="Google Shape;3371;p1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185"/>
          <p:cNvSpPr txBox="1">
            <a:spLocks noGrp="1"/>
          </p:cNvSpPr>
          <p:nvPr>
            <p:ph type="body" idx="3"/>
          </p:nvPr>
        </p:nvSpPr>
        <p:spPr>
          <a:xfrm>
            <a:off x="136500" y="685925"/>
            <a:ext cx="8871000" cy="4108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Once you admit you “know nothing” (</a:t>
            </a:r>
            <a:r>
              <a:rPr lang="en" sz="2000" i="1">
                <a:latin typeface="Roboto Light"/>
                <a:ea typeface="Roboto Light"/>
                <a:cs typeface="Roboto Light"/>
                <a:sym typeface="Roboto Light"/>
              </a:rPr>
              <a:t>or little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) about the many subject areas we’ll covered in this bootcamp, you’ll be able to dig into these new topics and invest the time necessary to succeed.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pic>
        <p:nvPicPr>
          <p:cNvPr id="3373" name="Google Shape;3373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325" y="3910600"/>
            <a:ext cx="899000" cy="10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4" name="Google Shape;3374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350" y="3257650"/>
            <a:ext cx="1905000" cy="184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5" name="Google Shape;3375;p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575" y="2784400"/>
            <a:ext cx="2119874" cy="23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6" name="Google Shape;3376;p18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4350" y="3585850"/>
            <a:ext cx="1343175" cy="13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7" name="Google Shape;3377;p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4900" y="3847552"/>
            <a:ext cx="1130549" cy="107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8" name="Google Shape;3378;p1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6575" y="3374125"/>
            <a:ext cx="1725750" cy="167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9" name="Google Shape;3379;p1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975" y="3372450"/>
            <a:ext cx="1199732" cy="16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0" name="Google Shape;3380;p1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98100" y="3212713"/>
            <a:ext cx="584127" cy="584127"/>
          </a:xfrm>
          <a:prstGeom prst="rect">
            <a:avLst/>
          </a:prstGeom>
          <a:noFill/>
          <a:ln>
            <a:noFill/>
          </a:ln>
        </p:spPr>
      </p:pic>
      <p:sp>
        <p:nvSpPr>
          <p:cNvPr id="3381" name="Google Shape;3381;p185"/>
          <p:cNvSpPr/>
          <p:nvPr/>
        </p:nvSpPr>
        <p:spPr>
          <a:xfrm>
            <a:off x="6753325" y="4840450"/>
            <a:ext cx="1959600" cy="219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Google Shape;3386;p186"/>
          <p:cNvSpPr txBox="1">
            <a:spLocks noGrp="1"/>
          </p:cNvSpPr>
          <p:nvPr>
            <p:ph type="title"/>
          </p:nvPr>
        </p:nvSpPr>
        <p:spPr>
          <a:xfrm>
            <a:off x="175" y="0"/>
            <a:ext cx="8567100" cy="6399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Tip: </a:t>
            </a:r>
            <a:r>
              <a:rPr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Find Your Community Now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7" name="Google Shape;3387;p1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8" name="Google Shape;3388;p186"/>
          <p:cNvSpPr txBox="1">
            <a:spLocks noGrp="1"/>
          </p:cNvSpPr>
          <p:nvPr>
            <p:ph type="body" idx="3"/>
          </p:nvPr>
        </p:nvSpPr>
        <p:spPr>
          <a:xfrm>
            <a:off x="136500" y="685925"/>
            <a:ext cx="8871000" cy="4108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You and your classmates are in this process together. Use each other for help!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You all can bring value to the table.  Don’t be afraid to speak up!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pic>
        <p:nvPicPr>
          <p:cNvPr id="3389" name="Google Shape;3389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325" y="3910600"/>
            <a:ext cx="899000" cy="10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0" name="Google Shape;3390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350" y="3257650"/>
            <a:ext cx="1905000" cy="184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1" name="Google Shape;3391;p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575" y="2784400"/>
            <a:ext cx="2119874" cy="23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2" name="Google Shape;3392;p1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4350" y="3585850"/>
            <a:ext cx="1343175" cy="13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3" name="Google Shape;3393;p1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4900" y="3847552"/>
            <a:ext cx="1130549" cy="107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4" name="Google Shape;3394;p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6575" y="3374125"/>
            <a:ext cx="1725750" cy="167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5" name="Google Shape;3395;p1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975" y="3372450"/>
            <a:ext cx="1199732" cy="16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6" name="Google Shape;3396;p1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0775" y="2686638"/>
            <a:ext cx="584127" cy="58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7" name="Google Shape;3397;p1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98100" y="3212713"/>
            <a:ext cx="584127" cy="58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8" name="Google Shape;3398;p1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35355" y="2022304"/>
            <a:ext cx="804326" cy="804348"/>
          </a:xfrm>
          <a:prstGeom prst="rect">
            <a:avLst/>
          </a:prstGeom>
          <a:noFill/>
          <a:ln>
            <a:noFill/>
          </a:ln>
        </p:spPr>
      </p:pic>
      <p:sp>
        <p:nvSpPr>
          <p:cNvPr id="3399" name="Google Shape;3399;p186"/>
          <p:cNvSpPr/>
          <p:nvPr/>
        </p:nvSpPr>
        <p:spPr>
          <a:xfrm>
            <a:off x="6753325" y="4840450"/>
            <a:ext cx="1959600" cy="219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187"/>
          <p:cNvSpPr txBox="1">
            <a:spLocks noGrp="1"/>
          </p:cNvSpPr>
          <p:nvPr>
            <p:ph type="title"/>
          </p:nvPr>
        </p:nvSpPr>
        <p:spPr>
          <a:xfrm>
            <a:off x="175" y="0"/>
            <a:ext cx="8567100" cy="6399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Tip: </a:t>
            </a:r>
            <a:r>
              <a:rPr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need to put in the hours!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5" name="Google Shape;3405;p1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06" name="Google Shape;3406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325" y="3910600"/>
            <a:ext cx="899000" cy="10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7" name="Google Shape;3407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350" y="3257650"/>
            <a:ext cx="1905000" cy="184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8" name="Google Shape;3408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7575" y="2784400"/>
            <a:ext cx="2119874" cy="23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9" name="Google Shape;3409;p18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24350" y="3585850"/>
            <a:ext cx="1343175" cy="13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0" name="Google Shape;3410;p1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4900" y="3847552"/>
            <a:ext cx="1130549" cy="107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1" name="Google Shape;3411;p1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6575" y="3374125"/>
            <a:ext cx="1725750" cy="167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2" name="Google Shape;3412;p1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975" y="3372450"/>
            <a:ext cx="1199732" cy="16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3" name="Google Shape;3413;p1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0775" y="2686638"/>
            <a:ext cx="584127" cy="58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4" name="Google Shape;3414;p1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77388" y="2686651"/>
            <a:ext cx="584127" cy="58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5" name="Google Shape;3415;p1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98100" y="3212713"/>
            <a:ext cx="584127" cy="58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6" name="Google Shape;3416;p1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35355" y="2022304"/>
            <a:ext cx="804326" cy="804348"/>
          </a:xfrm>
          <a:prstGeom prst="rect">
            <a:avLst/>
          </a:prstGeom>
          <a:noFill/>
          <a:ln>
            <a:noFill/>
          </a:ln>
        </p:spPr>
      </p:pic>
      <p:sp>
        <p:nvSpPr>
          <p:cNvPr id="3417" name="Google Shape;3417;p187"/>
          <p:cNvSpPr/>
          <p:nvPr/>
        </p:nvSpPr>
        <p:spPr>
          <a:xfrm>
            <a:off x="6753325" y="4840450"/>
            <a:ext cx="1959600" cy="219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8" name="Google Shape;3418;p187"/>
          <p:cNvSpPr txBox="1">
            <a:spLocks noGrp="1"/>
          </p:cNvSpPr>
          <p:nvPr>
            <p:ph type="body" idx="3"/>
          </p:nvPr>
        </p:nvSpPr>
        <p:spPr>
          <a:xfrm>
            <a:off x="136500" y="808150"/>
            <a:ext cx="8871000" cy="4108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There is no magic pill. This bootcamp will require time and effort for you to learn and succeed.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This class will challenge you… Make sure to celebrate your progress along the way.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p18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3428" name="Google Shape;3428;p18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9" name="Google Shape;3429;p189"/>
          <p:cNvSpPr txBox="1">
            <a:spLocks noGrp="1"/>
          </p:cNvSpPr>
          <p:nvPr>
            <p:ph type="title" idx="2"/>
          </p:nvPr>
        </p:nvSpPr>
        <p:spPr>
          <a:xfrm>
            <a:off x="274350" y="933450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Security Challenge #1: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Attacking the 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security challenge, you and your group will play the role of security professional tasked with handling a real-world situation.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go over the scenario...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1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Challenge #1</a:t>
            </a:r>
            <a:endParaRPr/>
          </a:p>
        </p:txBody>
      </p:sp>
      <p:sp>
        <p:nvSpPr>
          <p:cNvPr id="3435" name="Google Shape;3435;p190"/>
          <p:cNvSpPr txBox="1">
            <a:spLocks noGrp="1"/>
          </p:cNvSpPr>
          <p:nvPr>
            <p:ph type="subTitle" idx="1"/>
          </p:nvPr>
        </p:nvSpPr>
        <p:spPr>
          <a:xfrm>
            <a:off x="0" y="3592025"/>
            <a:ext cx="9144000" cy="148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i="1">
                <a:solidFill>
                  <a:schemeClr val="dk1"/>
                </a:solidFill>
              </a:rPr>
              <a:t>Congratulations!</a:t>
            </a:r>
            <a:endParaRPr sz="2400" b="1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You and your team have just been hired by a supremely successful startup that runs a Bitcoin Dating Exchange.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6" name="Google Shape;3436;p1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37" name="Google Shape;3437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563" y="729600"/>
            <a:ext cx="5972875" cy="29229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38" name="Google Shape;3438;p190"/>
          <p:cNvSpPr/>
          <p:nvPr/>
        </p:nvSpPr>
        <p:spPr>
          <a:xfrm>
            <a:off x="1688475" y="875200"/>
            <a:ext cx="2578200" cy="732900"/>
          </a:xfrm>
          <a:prstGeom prst="wedgeRoundRectCallout">
            <a:avLst>
              <a:gd name="adj1" fmla="val 36298"/>
              <a:gd name="adj2" fmla="val 8928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We met on BondingThroughBitcoin.com!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1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 Objectives</a:t>
            </a:r>
            <a:endParaRPr dirty="0"/>
          </a:p>
        </p:txBody>
      </p:sp>
      <p:sp>
        <p:nvSpPr>
          <p:cNvPr id="3059" name="Google Shape;3059;p1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060" name="Google Shape;3060;p1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1" name="Google Shape;3061;p157"/>
          <p:cNvSpPr txBox="1"/>
          <p:nvPr/>
        </p:nvSpPr>
        <p:spPr>
          <a:xfrm>
            <a:off x="187071" y="533700"/>
            <a:ext cx="8619300" cy="4224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 Light"/>
                <a:ea typeface="Roboto Light"/>
                <a:cs typeface="Roboto Light"/>
                <a:sym typeface="Roboto Light"/>
              </a:rPr>
              <a:t>Teach you to approach problems differently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 Light"/>
                <a:ea typeface="Roboto Light"/>
                <a:cs typeface="Roboto Light"/>
                <a:sym typeface="Roboto Light"/>
              </a:rPr>
              <a:t>Get you comfortable being uncomfortable</a:t>
            </a:r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 Light"/>
                <a:ea typeface="Roboto Light"/>
                <a:cs typeface="Roboto Light"/>
                <a:sym typeface="Roboto Light"/>
              </a:rPr>
              <a:t>Teach you new technologies</a:t>
            </a:r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 Light"/>
                <a:ea typeface="Roboto Light"/>
                <a:cs typeface="Roboto Light"/>
                <a:sym typeface="Roboto Light"/>
              </a:rPr>
              <a:t>Approach things from a cyber perspective</a:t>
            </a:r>
            <a:endParaRPr lang="en" sz="18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 Light"/>
                <a:ea typeface="Roboto Light"/>
                <a:cs typeface="Roboto Light"/>
                <a:sym typeface="Roboto Light"/>
              </a:rPr>
              <a:t>Give you a list of tools to add to your “toolbelt”</a:t>
            </a:r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 Light"/>
                <a:ea typeface="Roboto Light"/>
                <a:cs typeface="Roboto Light"/>
                <a:sym typeface="Roboto Light"/>
              </a:rPr>
              <a:t>Find your passion and feed it</a:t>
            </a:r>
          </a:p>
          <a:p>
            <a:pPr marL="4000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Roboto Light"/>
                <a:ea typeface="Roboto Light"/>
                <a:cs typeface="Roboto Light"/>
                <a:sym typeface="Roboto Light"/>
              </a:rPr>
              <a:t>Have a blast!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1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Challenge #1</a:t>
            </a:r>
            <a:endParaRPr/>
          </a:p>
        </p:txBody>
      </p:sp>
      <p:sp>
        <p:nvSpPr>
          <p:cNvPr id="3444" name="Google Shape;3444;p191"/>
          <p:cNvSpPr txBox="1">
            <a:spLocks noGrp="1"/>
          </p:cNvSpPr>
          <p:nvPr>
            <p:ph type="subTitle" idx="1"/>
          </p:nvPr>
        </p:nvSpPr>
        <p:spPr>
          <a:xfrm>
            <a:off x="0" y="3722925"/>
            <a:ext cx="9144000" cy="148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chemeClr val="dk1"/>
                </a:solidFill>
              </a:rPr>
              <a:t>While their founding team is brilliant, like many start-ups, </a:t>
            </a:r>
            <a:endParaRPr sz="2400"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>
                <a:solidFill>
                  <a:schemeClr val="dk1"/>
                </a:solidFill>
              </a:rPr>
              <a:t>they don’t know the first thing about security</a:t>
            </a:r>
            <a:r>
              <a:rPr lang="en" sz="2400">
                <a:solidFill>
                  <a:schemeClr val="dk1"/>
                </a:solidFill>
              </a:rPr>
              <a:t>. 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5" name="Google Shape;3445;p1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46" name="Google Shape;3446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600" y="794475"/>
            <a:ext cx="5370796" cy="279754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47" name="Google Shape;3447;p191"/>
          <p:cNvSpPr/>
          <p:nvPr/>
        </p:nvSpPr>
        <p:spPr>
          <a:xfrm flipH="1">
            <a:off x="5732650" y="886100"/>
            <a:ext cx="2538900" cy="449400"/>
          </a:xfrm>
          <a:prstGeom prst="wedgeRoundRectCallout">
            <a:avLst>
              <a:gd name="adj1" fmla="val 35569"/>
              <a:gd name="adj2" fmla="val 119899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our code?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Nah...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p1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Challenge #1</a:t>
            </a:r>
            <a:endParaRPr/>
          </a:p>
        </p:txBody>
      </p:sp>
      <p:sp>
        <p:nvSpPr>
          <p:cNvPr id="3453" name="Google Shape;3453;p192"/>
          <p:cNvSpPr txBox="1">
            <a:spLocks noGrp="1"/>
          </p:cNvSpPr>
          <p:nvPr>
            <p:ph type="subTitle" idx="1"/>
          </p:nvPr>
        </p:nvSpPr>
        <p:spPr>
          <a:xfrm>
            <a:off x="0" y="3722925"/>
            <a:ext cx="9144000" cy="148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chemeClr val="dk1"/>
                </a:solidFill>
              </a:rPr>
              <a:t>They just handed you a bucket load of cash to solve their </a:t>
            </a:r>
            <a:r>
              <a:rPr lang="en" sz="3000" b="1" i="1">
                <a:solidFill>
                  <a:schemeClr val="dk1"/>
                </a:solidFill>
              </a:rPr>
              <a:t>single most pressing problem.</a:t>
            </a:r>
            <a:endParaRPr sz="3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4" name="Google Shape;3454;p1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55" name="Google Shape;3455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613" y="838500"/>
            <a:ext cx="5250773" cy="28844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p1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Challenge #1</a:t>
            </a:r>
            <a:endParaRPr/>
          </a:p>
        </p:txBody>
      </p:sp>
      <p:sp>
        <p:nvSpPr>
          <p:cNvPr id="3461" name="Google Shape;3461;p193"/>
          <p:cNvSpPr txBox="1">
            <a:spLocks noGrp="1"/>
          </p:cNvSpPr>
          <p:nvPr>
            <p:ph type="subTitle" idx="1"/>
          </p:nvPr>
        </p:nvSpPr>
        <p:spPr>
          <a:xfrm>
            <a:off x="0" y="3661750"/>
            <a:ext cx="9144000" cy="1481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>
                <a:solidFill>
                  <a:schemeClr val="dk1"/>
                </a:solidFill>
              </a:rPr>
              <a:t>Their log-in process is </a:t>
            </a:r>
            <a:r>
              <a:rPr lang="en" sz="2400" b="1" i="1" dirty="0">
                <a:solidFill>
                  <a:schemeClr val="dk1"/>
                </a:solidFill>
              </a:rPr>
              <a:t>totally insecure.</a:t>
            </a:r>
            <a:endParaRPr sz="2400" b="1"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462" name="Google Shape;3462;p1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463" name="Google Shape;3463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675" y="838500"/>
            <a:ext cx="4326644" cy="288442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Google Shape;3468;p1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Turn! Attacking the Wall</a:t>
            </a:r>
            <a:endParaRPr/>
          </a:p>
        </p:txBody>
      </p:sp>
      <p:sp>
        <p:nvSpPr>
          <p:cNvPr id="3469" name="Google Shape;3469;p1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Instructions: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70" name="Google Shape;3470;p194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With your group, develop a list of 15 different ways that a malicious actor could penetrate the system and login as a user or administrator.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With each method, be prepared to describe the following: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Who (or what) is the initial target?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How would the actor implement the attack?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i="1">
                <a:solidFill>
                  <a:schemeClr val="dk1"/>
                </a:solidFill>
              </a:rPr>
              <a:t>Be Prepared to Share!</a:t>
            </a:r>
            <a:endParaRPr sz="18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3471" name="Google Shape;3471;p19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spcFirstLastPara="1" wrap="square" lIns="1097275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2" name="Google Shape;3472;p19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p1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Your Turn! Attacking the Wall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8" name="Google Shape;3478;p1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Roboto Medium"/>
                <a:ea typeface="Roboto Medium"/>
                <a:cs typeface="Roboto Medium"/>
                <a:sym typeface="Roboto Medium"/>
              </a:rPr>
              <a:t>Web Logins 101</a:t>
            </a:r>
            <a:endParaRPr sz="2400" u="sng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79" name="Google Shape;3479;p1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0" name="Google Shape;3480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8674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1" name="Google Shape;3481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16937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2" name="Google Shape;3482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36323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3" name="Google Shape;3483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2712404"/>
            <a:ext cx="948664" cy="778609"/>
          </a:xfrm>
          <a:prstGeom prst="rect">
            <a:avLst/>
          </a:prstGeom>
          <a:noFill/>
          <a:ln>
            <a:noFill/>
          </a:ln>
        </p:spPr>
      </p:pic>
      <p:sp>
        <p:nvSpPr>
          <p:cNvPr id="3484" name="Google Shape;3484;p195"/>
          <p:cNvSpPr txBox="1"/>
          <p:nvPr/>
        </p:nvSpPr>
        <p:spPr>
          <a:xfrm>
            <a:off x="73413" y="445070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Users and Admins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85" name="Google Shape;3485;p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825" y="19440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6" name="Google Shape;3486;p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1813" y="20662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487" name="Google Shape;3487;p195"/>
          <p:cNvSpPr/>
          <p:nvPr/>
        </p:nvSpPr>
        <p:spPr>
          <a:xfrm>
            <a:off x="2791248" y="2360797"/>
            <a:ext cx="793500" cy="6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88" name="Google Shape;3488;p195"/>
          <p:cNvSpPr txBox="1"/>
          <p:nvPr/>
        </p:nvSpPr>
        <p:spPr>
          <a:xfrm>
            <a:off x="2341700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Web Login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9" name="Google Shape;3489;p195"/>
          <p:cNvSpPr txBox="1"/>
          <p:nvPr/>
        </p:nvSpPr>
        <p:spPr>
          <a:xfrm>
            <a:off x="444186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Server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0" name="Google Shape;3490;p195"/>
          <p:cNvSpPr txBox="1"/>
          <p:nvPr/>
        </p:nvSpPr>
        <p:spPr>
          <a:xfrm>
            <a:off x="654201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91" name="Google Shape;3491;p195"/>
          <p:cNvCxnSpPr>
            <a:stCxn id="3480" idx="3"/>
            <a:endCxn id="3486" idx="1"/>
          </p:cNvCxnSpPr>
          <p:nvPr/>
        </p:nvCxnSpPr>
        <p:spPr>
          <a:xfrm>
            <a:off x="1473462" y="12059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492" name="Google Shape;3492;p195"/>
          <p:cNvCxnSpPr>
            <a:stCxn id="3482" idx="3"/>
            <a:endCxn id="3486" idx="1"/>
          </p:cNvCxnSpPr>
          <p:nvPr/>
        </p:nvCxnSpPr>
        <p:spPr>
          <a:xfrm rot="10800000" flipH="1">
            <a:off x="1473462" y="25764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493" name="Google Shape;3493;p195"/>
          <p:cNvSpPr txBox="1"/>
          <p:nvPr/>
        </p:nvSpPr>
        <p:spPr>
          <a:xfrm>
            <a:off x="2576925" y="3806600"/>
            <a:ext cx="54576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We’ll spend a lot more time talking about web logins later in this course, but for now we’ll use this diagram as a guide.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94" name="Google Shape;3494;p195"/>
          <p:cNvCxnSpPr>
            <a:stCxn id="3486" idx="3"/>
            <a:endCxn id="3485" idx="1"/>
          </p:cNvCxnSpPr>
          <p:nvPr/>
        </p:nvCxnSpPr>
        <p:spPr>
          <a:xfrm rot="10800000" flipH="1">
            <a:off x="3724163" y="2571800"/>
            <a:ext cx="1222800" cy="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495" name="Google Shape;3495;p195"/>
          <p:cNvCxnSpPr>
            <a:stCxn id="3485" idx="3"/>
            <a:endCxn id="3496" idx="1"/>
          </p:cNvCxnSpPr>
          <p:nvPr/>
        </p:nvCxnSpPr>
        <p:spPr>
          <a:xfrm>
            <a:off x="5664600" y="2571750"/>
            <a:ext cx="122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497" name="Google Shape;3497;p195"/>
          <p:cNvCxnSpPr>
            <a:stCxn id="3481" idx="3"/>
          </p:cNvCxnSpPr>
          <p:nvPr/>
        </p:nvCxnSpPr>
        <p:spPr>
          <a:xfrm rot="10800000" flipH="1">
            <a:off x="1411607" y="20818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498" name="Google Shape;3498;p195"/>
          <p:cNvCxnSpPr>
            <a:stCxn id="3483" idx="3"/>
          </p:cNvCxnSpPr>
          <p:nvPr/>
        </p:nvCxnSpPr>
        <p:spPr>
          <a:xfrm>
            <a:off x="1411607" y="31017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499" name="Google Shape;3499;p195"/>
          <p:cNvSpPr/>
          <p:nvPr/>
        </p:nvSpPr>
        <p:spPr>
          <a:xfrm>
            <a:off x="6955625" y="2587156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195"/>
          <p:cNvSpPr/>
          <p:nvPr/>
        </p:nvSpPr>
        <p:spPr>
          <a:xfrm>
            <a:off x="6955625" y="2287901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195"/>
          <p:cNvSpPr/>
          <p:nvPr/>
        </p:nvSpPr>
        <p:spPr>
          <a:xfrm>
            <a:off x="6955625" y="1994438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p1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Your Turn! Attacking the Wall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1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Roboto Medium"/>
                <a:ea typeface="Roboto Medium"/>
                <a:cs typeface="Roboto Medium"/>
                <a:sym typeface="Roboto Medium"/>
              </a:rPr>
              <a:t>Web Logins 101</a:t>
            </a:r>
            <a:endParaRPr sz="2400" u="sng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08" name="Google Shape;3508;p1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09" name="Google Shape;3509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8674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0" name="Google Shape;3510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16937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1" name="Google Shape;3511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36323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2" name="Google Shape;3512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2712404"/>
            <a:ext cx="948664" cy="778609"/>
          </a:xfrm>
          <a:prstGeom prst="rect">
            <a:avLst/>
          </a:prstGeom>
          <a:noFill/>
          <a:ln>
            <a:noFill/>
          </a:ln>
        </p:spPr>
      </p:pic>
      <p:sp>
        <p:nvSpPr>
          <p:cNvPr id="3513" name="Google Shape;3513;p196"/>
          <p:cNvSpPr txBox="1"/>
          <p:nvPr/>
        </p:nvSpPr>
        <p:spPr>
          <a:xfrm>
            <a:off x="73413" y="445070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Users and Admins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14" name="Google Shape;3514;p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825" y="19440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5" name="Google Shape;3515;p1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1813" y="20662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516" name="Google Shape;3516;p196"/>
          <p:cNvSpPr/>
          <p:nvPr/>
        </p:nvSpPr>
        <p:spPr>
          <a:xfrm>
            <a:off x="2791248" y="2360797"/>
            <a:ext cx="793500" cy="6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17" name="Google Shape;3517;p196"/>
          <p:cNvSpPr txBox="1"/>
          <p:nvPr/>
        </p:nvSpPr>
        <p:spPr>
          <a:xfrm>
            <a:off x="2341700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Web Login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8" name="Google Shape;3518;p196"/>
          <p:cNvSpPr txBox="1"/>
          <p:nvPr/>
        </p:nvSpPr>
        <p:spPr>
          <a:xfrm>
            <a:off x="444186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Server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9" name="Google Shape;3519;p196"/>
          <p:cNvSpPr txBox="1"/>
          <p:nvPr/>
        </p:nvSpPr>
        <p:spPr>
          <a:xfrm>
            <a:off x="654201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20" name="Google Shape;3520;p196"/>
          <p:cNvCxnSpPr>
            <a:stCxn id="3509" idx="3"/>
            <a:endCxn id="3515" idx="1"/>
          </p:cNvCxnSpPr>
          <p:nvPr/>
        </p:nvCxnSpPr>
        <p:spPr>
          <a:xfrm>
            <a:off x="1473462" y="12059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521" name="Google Shape;3521;p196"/>
          <p:cNvCxnSpPr>
            <a:stCxn id="3511" idx="3"/>
            <a:endCxn id="3515" idx="1"/>
          </p:cNvCxnSpPr>
          <p:nvPr/>
        </p:nvCxnSpPr>
        <p:spPr>
          <a:xfrm rot="10800000" flipH="1">
            <a:off x="1473462" y="25764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522" name="Google Shape;3522;p196"/>
          <p:cNvSpPr txBox="1"/>
          <p:nvPr/>
        </p:nvSpPr>
        <p:spPr>
          <a:xfrm>
            <a:off x="2539900" y="4176900"/>
            <a:ext cx="42105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Defend </a:t>
            </a:r>
            <a:r>
              <a:rPr lang="en" sz="2400" i="1">
                <a:solidFill>
                  <a:srgbClr val="CC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this </a:t>
            </a:r>
            <a:r>
              <a:rPr lang="en" sz="2400">
                <a:solidFill>
                  <a:srgbClr val="CC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with your life!</a:t>
            </a:r>
            <a:endParaRPr sz="2400">
              <a:solidFill>
                <a:srgbClr val="CC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523" name="Google Shape;3523;p196"/>
          <p:cNvCxnSpPr>
            <a:stCxn id="3515" idx="3"/>
            <a:endCxn id="3514" idx="1"/>
          </p:cNvCxnSpPr>
          <p:nvPr/>
        </p:nvCxnSpPr>
        <p:spPr>
          <a:xfrm rot="10800000" flipH="1">
            <a:off x="3724163" y="2571800"/>
            <a:ext cx="1222800" cy="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24" name="Google Shape;3524;p196"/>
          <p:cNvCxnSpPr>
            <a:stCxn id="3514" idx="3"/>
            <a:endCxn id="3525" idx="1"/>
          </p:cNvCxnSpPr>
          <p:nvPr/>
        </p:nvCxnSpPr>
        <p:spPr>
          <a:xfrm>
            <a:off x="5664600" y="2571750"/>
            <a:ext cx="122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26" name="Google Shape;3526;p196"/>
          <p:cNvCxnSpPr>
            <a:stCxn id="3510" idx="3"/>
          </p:cNvCxnSpPr>
          <p:nvPr/>
        </p:nvCxnSpPr>
        <p:spPr>
          <a:xfrm rot="10800000" flipH="1">
            <a:off x="1411607" y="20818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527" name="Google Shape;3527;p196"/>
          <p:cNvCxnSpPr>
            <a:stCxn id="3512" idx="3"/>
          </p:cNvCxnSpPr>
          <p:nvPr/>
        </p:nvCxnSpPr>
        <p:spPr>
          <a:xfrm>
            <a:off x="1411607" y="31017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528" name="Google Shape;3528;p196"/>
          <p:cNvCxnSpPr/>
          <p:nvPr/>
        </p:nvCxnSpPr>
        <p:spPr>
          <a:xfrm rot="10800000" flipH="1">
            <a:off x="6281350" y="3416725"/>
            <a:ext cx="530700" cy="8637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29" name="Google Shape;3529;p196"/>
          <p:cNvSpPr/>
          <p:nvPr/>
        </p:nvSpPr>
        <p:spPr>
          <a:xfrm>
            <a:off x="6955625" y="2587156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0" name="Google Shape;3530;p196"/>
          <p:cNvSpPr/>
          <p:nvPr/>
        </p:nvSpPr>
        <p:spPr>
          <a:xfrm>
            <a:off x="6955625" y="2287901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1" name="Google Shape;3531;p196"/>
          <p:cNvSpPr/>
          <p:nvPr/>
        </p:nvSpPr>
        <p:spPr>
          <a:xfrm>
            <a:off x="6955625" y="1994438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2" name="Google Shape;3532;p196"/>
          <p:cNvSpPr/>
          <p:nvPr/>
        </p:nvSpPr>
        <p:spPr>
          <a:xfrm>
            <a:off x="6836975" y="1877850"/>
            <a:ext cx="1299000" cy="17616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1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#1: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Assess the Target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38" name="Google Shape;3538;p19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" name="Google Shape;3543;p1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Your Turn! Attacking the Wall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198"/>
          <p:cNvSpPr txBox="1">
            <a:spLocks noGrp="1"/>
          </p:cNvSpPr>
          <p:nvPr>
            <p:ph type="subTitle" idx="1"/>
          </p:nvPr>
        </p:nvSpPr>
        <p:spPr>
          <a:xfrm>
            <a:off x="2341700" y="867388"/>
            <a:ext cx="6492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latin typeface="Roboto Medium"/>
                <a:ea typeface="Roboto Medium"/>
                <a:cs typeface="Roboto Medium"/>
                <a:sym typeface="Roboto Medium"/>
              </a:rPr>
              <a:t>A Lot</a:t>
            </a: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 of Targets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45" name="Google Shape;3545;p1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6" name="Google Shape;3546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8674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7" name="Google Shape;3547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16937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8" name="Google Shape;3548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36323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9" name="Google Shape;3549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2712404"/>
            <a:ext cx="948664" cy="778609"/>
          </a:xfrm>
          <a:prstGeom prst="rect">
            <a:avLst/>
          </a:prstGeom>
          <a:noFill/>
          <a:ln>
            <a:noFill/>
          </a:ln>
        </p:spPr>
      </p:pic>
      <p:sp>
        <p:nvSpPr>
          <p:cNvPr id="3550" name="Google Shape;3550;p198"/>
          <p:cNvSpPr txBox="1"/>
          <p:nvPr/>
        </p:nvSpPr>
        <p:spPr>
          <a:xfrm>
            <a:off x="73413" y="445070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Users and Admins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51" name="Google Shape;3551;p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825" y="19440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2" name="Google Shape;3552;p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1813" y="20662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553" name="Google Shape;3553;p198"/>
          <p:cNvSpPr/>
          <p:nvPr/>
        </p:nvSpPr>
        <p:spPr>
          <a:xfrm>
            <a:off x="2791248" y="2360797"/>
            <a:ext cx="793500" cy="6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54" name="Google Shape;3554;p198"/>
          <p:cNvSpPr txBox="1"/>
          <p:nvPr/>
        </p:nvSpPr>
        <p:spPr>
          <a:xfrm>
            <a:off x="2341700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Web Login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5" name="Google Shape;3555;p198"/>
          <p:cNvSpPr txBox="1"/>
          <p:nvPr/>
        </p:nvSpPr>
        <p:spPr>
          <a:xfrm>
            <a:off x="444186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Server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56" name="Google Shape;3556;p198"/>
          <p:cNvCxnSpPr>
            <a:stCxn id="3546" idx="3"/>
            <a:endCxn id="3552" idx="1"/>
          </p:cNvCxnSpPr>
          <p:nvPr/>
        </p:nvCxnSpPr>
        <p:spPr>
          <a:xfrm>
            <a:off x="1473462" y="12059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557" name="Google Shape;3557;p198"/>
          <p:cNvCxnSpPr>
            <a:stCxn id="3548" idx="3"/>
            <a:endCxn id="3552" idx="1"/>
          </p:cNvCxnSpPr>
          <p:nvPr/>
        </p:nvCxnSpPr>
        <p:spPr>
          <a:xfrm rot="10800000" flipH="1">
            <a:off x="1473462" y="25764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58" name="Google Shape;3558;p198"/>
          <p:cNvCxnSpPr>
            <a:stCxn id="3552" idx="3"/>
            <a:endCxn id="3551" idx="1"/>
          </p:cNvCxnSpPr>
          <p:nvPr/>
        </p:nvCxnSpPr>
        <p:spPr>
          <a:xfrm rot="10800000" flipH="1">
            <a:off x="3724163" y="2571800"/>
            <a:ext cx="1222800" cy="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59" name="Google Shape;3559;p198"/>
          <p:cNvCxnSpPr>
            <a:stCxn id="3551" idx="3"/>
            <a:endCxn id="3560" idx="1"/>
          </p:cNvCxnSpPr>
          <p:nvPr/>
        </p:nvCxnSpPr>
        <p:spPr>
          <a:xfrm>
            <a:off x="5664600" y="2571750"/>
            <a:ext cx="122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61" name="Google Shape;3561;p198"/>
          <p:cNvCxnSpPr>
            <a:stCxn id="3547" idx="3"/>
          </p:cNvCxnSpPr>
          <p:nvPr/>
        </p:nvCxnSpPr>
        <p:spPr>
          <a:xfrm rot="10800000" flipH="1">
            <a:off x="1411607" y="20818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562" name="Google Shape;3562;p198"/>
          <p:cNvCxnSpPr>
            <a:stCxn id="3549" idx="3"/>
          </p:cNvCxnSpPr>
          <p:nvPr/>
        </p:nvCxnSpPr>
        <p:spPr>
          <a:xfrm>
            <a:off x="1411607" y="31017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563" name="Google Shape;3563;p198"/>
          <p:cNvSpPr txBox="1"/>
          <p:nvPr/>
        </p:nvSpPr>
        <p:spPr>
          <a:xfrm>
            <a:off x="2576925" y="3806600"/>
            <a:ext cx="54576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In this case, an attacker can target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every node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along the chain.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4" name="Google Shape;3564;p198"/>
          <p:cNvSpPr/>
          <p:nvPr/>
        </p:nvSpPr>
        <p:spPr>
          <a:xfrm>
            <a:off x="148325" y="837550"/>
            <a:ext cx="1999200" cy="40104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5" name="Google Shape;3565;p198"/>
          <p:cNvSpPr/>
          <p:nvPr/>
        </p:nvSpPr>
        <p:spPr>
          <a:xfrm>
            <a:off x="2505275" y="1960500"/>
            <a:ext cx="1371300" cy="17523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6" name="Google Shape;3566;p198"/>
          <p:cNvSpPr/>
          <p:nvPr/>
        </p:nvSpPr>
        <p:spPr>
          <a:xfrm>
            <a:off x="4743250" y="1891800"/>
            <a:ext cx="1178400" cy="18210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7" name="Google Shape;3567;p198"/>
          <p:cNvSpPr txBox="1"/>
          <p:nvPr/>
        </p:nvSpPr>
        <p:spPr>
          <a:xfrm>
            <a:off x="654201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8" name="Google Shape;3568;p198"/>
          <p:cNvSpPr/>
          <p:nvPr/>
        </p:nvSpPr>
        <p:spPr>
          <a:xfrm>
            <a:off x="6955625" y="2587156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9" name="Google Shape;3569;p198"/>
          <p:cNvSpPr/>
          <p:nvPr/>
        </p:nvSpPr>
        <p:spPr>
          <a:xfrm>
            <a:off x="6955625" y="2287901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0" name="Google Shape;3570;p198"/>
          <p:cNvSpPr/>
          <p:nvPr/>
        </p:nvSpPr>
        <p:spPr>
          <a:xfrm>
            <a:off x="6955625" y="1994438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1" name="Google Shape;3571;p198"/>
          <p:cNvSpPr/>
          <p:nvPr/>
        </p:nvSpPr>
        <p:spPr>
          <a:xfrm>
            <a:off x="6836975" y="1877850"/>
            <a:ext cx="1299000" cy="18210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Google Shape;3576;p1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Your Turn! Attacking the Wall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199"/>
          <p:cNvSpPr txBox="1">
            <a:spLocks noGrp="1"/>
          </p:cNvSpPr>
          <p:nvPr>
            <p:ph type="subTitle" idx="1"/>
          </p:nvPr>
        </p:nvSpPr>
        <p:spPr>
          <a:xfrm>
            <a:off x="2341700" y="867388"/>
            <a:ext cx="6492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User Attacks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78" name="Google Shape;3578;p1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79" name="Google Shape;3579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8674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16937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36323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2712404"/>
            <a:ext cx="948664" cy="778609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p199"/>
          <p:cNvSpPr txBox="1"/>
          <p:nvPr/>
        </p:nvSpPr>
        <p:spPr>
          <a:xfrm>
            <a:off x="73413" y="445070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Users and Admins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84" name="Google Shape;3584;p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825" y="19440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5" name="Google Shape;3585;p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1813" y="20662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586" name="Google Shape;3586;p199"/>
          <p:cNvSpPr/>
          <p:nvPr/>
        </p:nvSpPr>
        <p:spPr>
          <a:xfrm>
            <a:off x="2791248" y="2360797"/>
            <a:ext cx="793500" cy="6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87" name="Google Shape;3587;p199"/>
          <p:cNvSpPr txBox="1"/>
          <p:nvPr/>
        </p:nvSpPr>
        <p:spPr>
          <a:xfrm>
            <a:off x="2341700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Web Login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8" name="Google Shape;3588;p199"/>
          <p:cNvSpPr txBox="1"/>
          <p:nvPr/>
        </p:nvSpPr>
        <p:spPr>
          <a:xfrm>
            <a:off x="444186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Server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89" name="Google Shape;3589;p199"/>
          <p:cNvCxnSpPr>
            <a:stCxn id="3579" idx="3"/>
            <a:endCxn id="3585" idx="1"/>
          </p:cNvCxnSpPr>
          <p:nvPr/>
        </p:nvCxnSpPr>
        <p:spPr>
          <a:xfrm>
            <a:off x="1473462" y="12059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590" name="Google Shape;3590;p199"/>
          <p:cNvCxnSpPr>
            <a:stCxn id="3581" idx="3"/>
            <a:endCxn id="3585" idx="1"/>
          </p:cNvCxnSpPr>
          <p:nvPr/>
        </p:nvCxnSpPr>
        <p:spPr>
          <a:xfrm rot="10800000" flipH="1">
            <a:off x="1473462" y="25764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91" name="Google Shape;3591;p199"/>
          <p:cNvCxnSpPr>
            <a:stCxn id="3585" idx="3"/>
            <a:endCxn id="3584" idx="1"/>
          </p:cNvCxnSpPr>
          <p:nvPr/>
        </p:nvCxnSpPr>
        <p:spPr>
          <a:xfrm rot="10800000" flipH="1">
            <a:off x="3724163" y="2571800"/>
            <a:ext cx="1222800" cy="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92" name="Google Shape;3592;p199"/>
          <p:cNvCxnSpPr>
            <a:stCxn id="3584" idx="3"/>
            <a:endCxn id="3593" idx="1"/>
          </p:cNvCxnSpPr>
          <p:nvPr/>
        </p:nvCxnSpPr>
        <p:spPr>
          <a:xfrm>
            <a:off x="5664600" y="2571750"/>
            <a:ext cx="122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94" name="Google Shape;3594;p199"/>
          <p:cNvCxnSpPr>
            <a:stCxn id="3580" idx="3"/>
          </p:cNvCxnSpPr>
          <p:nvPr/>
        </p:nvCxnSpPr>
        <p:spPr>
          <a:xfrm rot="10800000" flipH="1">
            <a:off x="1411607" y="20818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595" name="Google Shape;3595;p199"/>
          <p:cNvCxnSpPr>
            <a:stCxn id="3582" idx="3"/>
          </p:cNvCxnSpPr>
          <p:nvPr/>
        </p:nvCxnSpPr>
        <p:spPr>
          <a:xfrm>
            <a:off x="1411607" y="31017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596" name="Google Shape;3596;p199"/>
          <p:cNvSpPr txBox="1"/>
          <p:nvPr/>
        </p:nvSpPr>
        <p:spPr>
          <a:xfrm>
            <a:off x="2576925" y="3806600"/>
            <a:ext cx="54576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Users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are subject to a variety of social engineering tactics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7" name="Google Shape;3597;p199"/>
          <p:cNvSpPr/>
          <p:nvPr/>
        </p:nvSpPr>
        <p:spPr>
          <a:xfrm>
            <a:off x="148325" y="837550"/>
            <a:ext cx="1999200" cy="40104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8" name="Google Shape;3598;p199"/>
          <p:cNvSpPr txBox="1"/>
          <p:nvPr/>
        </p:nvSpPr>
        <p:spPr>
          <a:xfrm>
            <a:off x="654201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9" name="Google Shape;3599;p199"/>
          <p:cNvSpPr/>
          <p:nvPr/>
        </p:nvSpPr>
        <p:spPr>
          <a:xfrm>
            <a:off x="6955625" y="2587156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199"/>
          <p:cNvSpPr/>
          <p:nvPr/>
        </p:nvSpPr>
        <p:spPr>
          <a:xfrm>
            <a:off x="6955625" y="2287901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199"/>
          <p:cNvSpPr/>
          <p:nvPr/>
        </p:nvSpPr>
        <p:spPr>
          <a:xfrm>
            <a:off x="6955625" y="1994438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" name="Google Shape;3606;p2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Your Turn! Attacking the Wall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200"/>
          <p:cNvSpPr txBox="1">
            <a:spLocks noGrp="1"/>
          </p:cNvSpPr>
          <p:nvPr>
            <p:ph type="subTitle" idx="1"/>
          </p:nvPr>
        </p:nvSpPr>
        <p:spPr>
          <a:xfrm>
            <a:off x="2341700" y="867388"/>
            <a:ext cx="6492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Web Attacks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08" name="Google Shape;3608;p2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09" name="Google Shape;3609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8674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0" name="Google Shape;3610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16937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1" name="Google Shape;3611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36323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2" name="Google Shape;3612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2712404"/>
            <a:ext cx="948664" cy="778609"/>
          </a:xfrm>
          <a:prstGeom prst="rect">
            <a:avLst/>
          </a:prstGeom>
          <a:noFill/>
          <a:ln>
            <a:noFill/>
          </a:ln>
        </p:spPr>
      </p:pic>
      <p:sp>
        <p:nvSpPr>
          <p:cNvPr id="3613" name="Google Shape;3613;p200"/>
          <p:cNvSpPr txBox="1"/>
          <p:nvPr/>
        </p:nvSpPr>
        <p:spPr>
          <a:xfrm>
            <a:off x="73413" y="445070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Users and Admins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4" name="Google Shape;3614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825" y="19440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5" name="Google Shape;3615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1813" y="20662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616" name="Google Shape;3616;p200"/>
          <p:cNvSpPr/>
          <p:nvPr/>
        </p:nvSpPr>
        <p:spPr>
          <a:xfrm>
            <a:off x="2791248" y="2360797"/>
            <a:ext cx="793500" cy="6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17" name="Google Shape;3617;p200"/>
          <p:cNvSpPr txBox="1"/>
          <p:nvPr/>
        </p:nvSpPr>
        <p:spPr>
          <a:xfrm>
            <a:off x="2341700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Web Login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8" name="Google Shape;3618;p200"/>
          <p:cNvSpPr txBox="1"/>
          <p:nvPr/>
        </p:nvSpPr>
        <p:spPr>
          <a:xfrm>
            <a:off x="444186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Server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19" name="Google Shape;3619;p200"/>
          <p:cNvCxnSpPr>
            <a:stCxn id="3609" idx="3"/>
            <a:endCxn id="3615" idx="1"/>
          </p:cNvCxnSpPr>
          <p:nvPr/>
        </p:nvCxnSpPr>
        <p:spPr>
          <a:xfrm>
            <a:off x="1473462" y="12059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620" name="Google Shape;3620;p200"/>
          <p:cNvCxnSpPr>
            <a:stCxn id="3611" idx="3"/>
            <a:endCxn id="3615" idx="1"/>
          </p:cNvCxnSpPr>
          <p:nvPr/>
        </p:nvCxnSpPr>
        <p:spPr>
          <a:xfrm rot="10800000" flipH="1">
            <a:off x="1473462" y="25764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21" name="Google Shape;3621;p200"/>
          <p:cNvCxnSpPr>
            <a:stCxn id="3615" idx="3"/>
            <a:endCxn id="3614" idx="1"/>
          </p:cNvCxnSpPr>
          <p:nvPr/>
        </p:nvCxnSpPr>
        <p:spPr>
          <a:xfrm rot="10800000" flipH="1">
            <a:off x="3724163" y="2571800"/>
            <a:ext cx="1222800" cy="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22" name="Google Shape;3622;p200"/>
          <p:cNvCxnSpPr>
            <a:stCxn id="3614" idx="3"/>
            <a:endCxn id="3623" idx="1"/>
          </p:cNvCxnSpPr>
          <p:nvPr/>
        </p:nvCxnSpPr>
        <p:spPr>
          <a:xfrm>
            <a:off x="5664600" y="2571750"/>
            <a:ext cx="122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24" name="Google Shape;3624;p200"/>
          <p:cNvCxnSpPr>
            <a:stCxn id="3610" idx="3"/>
          </p:cNvCxnSpPr>
          <p:nvPr/>
        </p:nvCxnSpPr>
        <p:spPr>
          <a:xfrm rot="10800000" flipH="1">
            <a:off x="1411607" y="20818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625" name="Google Shape;3625;p200"/>
          <p:cNvCxnSpPr>
            <a:stCxn id="3612" idx="3"/>
          </p:cNvCxnSpPr>
          <p:nvPr/>
        </p:nvCxnSpPr>
        <p:spPr>
          <a:xfrm>
            <a:off x="1411607" y="31017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626" name="Google Shape;3626;p200"/>
          <p:cNvSpPr txBox="1"/>
          <p:nvPr/>
        </p:nvSpPr>
        <p:spPr>
          <a:xfrm>
            <a:off x="2576925" y="3806600"/>
            <a:ext cx="54576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Websites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are vulnerable to broad set of code related attacks.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7" name="Google Shape;3627;p200"/>
          <p:cNvSpPr/>
          <p:nvPr/>
        </p:nvSpPr>
        <p:spPr>
          <a:xfrm>
            <a:off x="2505275" y="1960500"/>
            <a:ext cx="1371300" cy="17523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p200"/>
          <p:cNvSpPr txBox="1"/>
          <p:nvPr/>
        </p:nvSpPr>
        <p:spPr>
          <a:xfrm>
            <a:off x="654201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9" name="Google Shape;3629;p200"/>
          <p:cNvSpPr/>
          <p:nvPr/>
        </p:nvSpPr>
        <p:spPr>
          <a:xfrm>
            <a:off x="6955625" y="2587156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200"/>
          <p:cNvSpPr/>
          <p:nvPr/>
        </p:nvSpPr>
        <p:spPr>
          <a:xfrm>
            <a:off x="6955625" y="2287901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1" name="Google Shape;3631;p200"/>
          <p:cNvSpPr/>
          <p:nvPr/>
        </p:nvSpPr>
        <p:spPr>
          <a:xfrm>
            <a:off x="6955625" y="1994438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1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CompTIA Partnership</a:t>
            </a:r>
            <a:endParaRPr/>
          </a:p>
        </p:txBody>
      </p:sp>
      <p:sp>
        <p:nvSpPr>
          <p:cNvPr id="3044" name="Google Shape;3044;p1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155"/>
          <p:cNvSpPr txBox="1">
            <a:spLocks noGrp="1"/>
          </p:cNvSpPr>
          <p:nvPr>
            <p:ph type="body" idx="3"/>
          </p:nvPr>
        </p:nvSpPr>
        <p:spPr>
          <a:xfrm>
            <a:off x="0" y="760650"/>
            <a:ext cx="6128400" cy="4155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part of the course, all students will receive: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Access to CompTIA CertMaster Practice for Security+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adaptive knowledge assessment and certification training companion tool that will help you gain knowledge and prepare for the Security+ CompTIA exam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Features question-first design, real-time learning analytics, and content refreshers - this will help reinforce and test what you know and close knowledge gaps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will receive access partway through the course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CompTIA Security+ exam voucher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 vouchers are good for 12 months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will receive this at the end of course, in order to give the voucher the longest shelf-life possible and give you time to study</a:t>
            </a:r>
            <a:endParaRPr/>
          </a:p>
        </p:txBody>
      </p:sp>
      <p:pic>
        <p:nvPicPr>
          <p:cNvPr id="3046" name="Google Shape;3046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250" y="1456188"/>
            <a:ext cx="2710800" cy="276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Google Shape;3636;p2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Your Turn! Attacking the Wall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7" name="Google Shape;3637;p201"/>
          <p:cNvSpPr txBox="1">
            <a:spLocks noGrp="1"/>
          </p:cNvSpPr>
          <p:nvPr>
            <p:ph type="subTitle" idx="1"/>
          </p:nvPr>
        </p:nvSpPr>
        <p:spPr>
          <a:xfrm>
            <a:off x="2341700" y="867388"/>
            <a:ext cx="6492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Server Attacks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38" name="Google Shape;3638;p2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39" name="Google Shape;3639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8674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0" name="Google Shape;3640;p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16937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1" name="Google Shape;3641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36323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2" name="Google Shape;3642;p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2712404"/>
            <a:ext cx="948664" cy="778609"/>
          </a:xfrm>
          <a:prstGeom prst="rect">
            <a:avLst/>
          </a:prstGeom>
          <a:noFill/>
          <a:ln>
            <a:noFill/>
          </a:ln>
        </p:spPr>
      </p:pic>
      <p:sp>
        <p:nvSpPr>
          <p:cNvPr id="3643" name="Google Shape;3643;p201"/>
          <p:cNvSpPr txBox="1"/>
          <p:nvPr/>
        </p:nvSpPr>
        <p:spPr>
          <a:xfrm>
            <a:off x="73413" y="445070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Users and Admins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44" name="Google Shape;3644;p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825" y="19440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5" name="Google Shape;3645;p2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1813" y="20662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646" name="Google Shape;3646;p201"/>
          <p:cNvSpPr/>
          <p:nvPr/>
        </p:nvSpPr>
        <p:spPr>
          <a:xfrm>
            <a:off x="2791248" y="2360797"/>
            <a:ext cx="793500" cy="6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47" name="Google Shape;3647;p201"/>
          <p:cNvSpPr txBox="1"/>
          <p:nvPr/>
        </p:nvSpPr>
        <p:spPr>
          <a:xfrm>
            <a:off x="2341700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Web Login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8" name="Google Shape;3648;p201"/>
          <p:cNvSpPr txBox="1"/>
          <p:nvPr/>
        </p:nvSpPr>
        <p:spPr>
          <a:xfrm>
            <a:off x="444186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Server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49" name="Google Shape;3649;p201"/>
          <p:cNvCxnSpPr>
            <a:stCxn id="3639" idx="3"/>
            <a:endCxn id="3645" idx="1"/>
          </p:cNvCxnSpPr>
          <p:nvPr/>
        </p:nvCxnSpPr>
        <p:spPr>
          <a:xfrm>
            <a:off x="1473462" y="12059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650" name="Google Shape;3650;p201"/>
          <p:cNvCxnSpPr>
            <a:stCxn id="3641" idx="3"/>
            <a:endCxn id="3645" idx="1"/>
          </p:cNvCxnSpPr>
          <p:nvPr/>
        </p:nvCxnSpPr>
        <p:spPr>
          <a:xfrm rot="10800000" flipH="1">
            <a:off x="1473462" y="25764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51" name="Google Shape;3651;p201"/>
          <p:cNvCxnSpPr>
            <a:stCxn id="3645" idx="3"/>
            <a:endCxn id="3644" idx="1"/>
          </p:cNvCxnSpPr>
          <p:nvPr/>
        </p:nvCxnSpPr>
        <p:spPr>
          <a:xfrm rot="10800000" flipH="1">
            <a:off x="3724163" y="2571800"/>
            <a:ext cx="1222800" cy="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52" name="Google Shape;3652;p201"/>
          <p:cNvCxnSpPr>
            <a:stCxn id="3644" idx="3"/>
            <a:endCxn id="3653" idx="1"/>
          </p:cNvCxnSpPr>
          <p:nvPr/>
        </p:nvCxnSpPr>
        <p:spPr>
          <a:xfrm>
            <a:off x="5664600" y="2571750"/>
            <a:ext cx="122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54" name="Google Shape;3654;p201"/>
          <p:cNvCxnSpPr>
            <a:stCxn id="3640" idx="3"/>
          </p:cNvCxnSpPr>
          <p:nvPr/>
        </p:nvCxnSpPr>
        <p:spPr>
          <a:xfrm rot="10800000" flipH="1">
            <a:off x="1411607" y="20818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655" name="Google Shape;3655;p201"/>
          <p:cNvCxnSpPr>
            <a:stCxn id="3642" idx="3"/>
          </p:cNvCxnSpPr>
          <p:nvPr/>
        </p:nvCxnSpPr>
        <p:spPr>
          <a:xfrm>
            <a:off x="1411607" y="31017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656" name="Google Shape;3656;p201"/>
          <p:cNvSpPr txBox="1"/>
          <p:nvPr/>
        </p:nvSpPr>
        <p:spPr>
          <a:xfrm>
            <a:off x="2576925" y="3806600"/>
            <a:ext cx="54576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Servers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are vulnerable to a host of operating system exploits and attacks.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7" name="Google Shape;3657;p201"/>
          <p:cNvSpPr/>
          <p:nvPr/>
        </p:nvSpPr>
        <p:spPr>
          <a:xfrm>
            <a:off x="4620050" y="1849025"/>
            <a:ext cx="1371300" cy="17523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8" name="Google Shape;3658;p201"/>
          <p:cNvSpPr txBox="1"/>
          <p:nvPr/>
        </p:nvSpPr>
        <p:spPr>
          <a:xfrm>
            <a:off x="654201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9" name="Google Shape;3659;p201"/>
          <p:cNvSpPr/>
          <p:nvPr/>
        </p:nvSpPr>
        <p:spPr>
          <a:xfrm>
            <a:off x="6955625" y="2587156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201"/>
          <p:cNvSpPr/>
          <p:nvPr/>
        </p:nvSpPr>
        <p:spPr>
          <a:xfrm>
            <a:off x="6955625" y="2287901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1" name="Google Shape;3661;p201"/>
          <p:cNvSpPr/>
          <p:nvPr/>
        </p:nvSpPr>
        <p:spPr>
          <a:xfrm>
            <a:off x="6955625" y="1994438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p2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Your Turn! Attacking the Wall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p202"/>
          <p:cNvSpPr txBox="1">
            <a:spLocks noGrp="1"/>
          </p:cNvSpPr>
          <p:nvPr>
            <p:ph type="subTitle" idx="1"/>
          </p:nvPr>
        </p:nvSpPr>
        <p:spPr>
          <a:xfrm>
            <a:off x="2341700" y="867388"/>
            <a:ext cx="6492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Data Center Attacks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68" name="Google Shape;3668;p2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69" name="Google Shape;3669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8674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0" name="Google Shape;3670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16937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1" name="Google Shape;3671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88" y="36323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2" name="Google Shape;3672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43" y="2712404"/>
            <a:ext cx="948664" cy="778609"/>
          </a:xfrm>
          <a:prstGeom prst="rect">
            <a:avLst/>
          </a:prstGeom>
          <a:noFill/>
          <a:ln>
            <a:noFill/>
          </a:ln>
        </p:spPr>
      </p:pic>
      <p:sp>
        <p:nvSpPr>
          <p:cNvPr id="3673" name="Google Shape;3673;p202"/>
          <p:cNvSpPr txBox="1"/>
          <p:nvPr/>
        </p:nvSpPr>
        <p:spPr>
          <a:xfrm>
            <a:off x="73413" y="445070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Users and Admins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74" name="Google Shape;3674;p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825" y="19440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5" name="Google Shape;3675;p2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1813" y="20662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676" name="Google Shape;3676;p202"/>
          <p:cNvSpPr/>
          <p:nvPr/>
        </p:nvSpPr>
        <p:spPr>
          <a:xfrm>
            <a:off x="2791248" y="2360797"/>
            <a:ext cx="793500" cy="6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77" name="Google Shape;3677;p202"/>
          <p:cNvSpPr txBox="1"/>
          <p:nvPr/>
        </p:nvSpPr>
        <p:spPr>
          <a:xfrm>
            <a:off x="2341700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Web Login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8" name="Google Shape;3678;p202"/>
          <p:cNvSpPr txBox="1"/>
          <p:nvPr/>
        </p:nvSpPr>
        <p:spPr>
          <a:xfrm>
            <a:off x="444186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Server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79" name="Google Shape;3679;p202"/>
          <p:cNvCxnSpPr>
            <a:stCxn id="3669" idx="3"/>
            <a:endCxn id="3675" idx="1"/>
          </p:cNvCxnSpPr>
          <p:nvPr/>
        </p:nvCxnSpPr>
        <p:spPr>
          <a:xfrm>
            <a:off x="1473462" y="12059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680" name="Google Shape;3680;p202"/>
          <p:cNvCxnSpPr>
            <a:stCxn id="3671" idx="3"/>
            <a:endCxn id="3675" idx="1"/>
          </p:cNvCxnSpPr>
          <p:nvPr/>
        </p:nvCxnSpPr>
        <p:spPr>
          <a:xfrm rot="10800000" flipH="1">
            <a:off x="1473462" y="25764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81" name="Google Shape;3681;p202"/>
          <p:cNvCxnSpPr>
            <a:stCxn id="3675" idx="3"/>
            <a:endCxn id="3674" idx="1"/>
          </p:cNvCxnSpPr>
          <p:nvPr/>
        </p:nvCxnSpPr>
        <p:spPr>
          <a:xfrm rot="10800000" flipH="1">
            <a:off x="3724163" y="2571800"/>
            <a:ext cx="1222800" cy="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82" name="Google Shape;3682;p202"/>
          <p:cNvCxnSpPr>
            <a:stCxn id="3674" idx="3"/>
            <a:endCxn id="3683" idx="1"/>
          </p:cNvCxnSpPr>
          <p:nvPr/>
        </p:nvCxnSpPr>
        <p:spPr>
          <a:xfrm>
            <a:off x="5664600" y="2571750"/>
            <a:ext cx="1222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84" name="Google Shape;3684;p202"/>
          <p:cNvCxnSpPr>
            <a:stCxn id="3670" idx="3"/>
          </p:cNvCxnSpPr>
          <p:nvPr/>
        </p:nvCxnSpPr>
        <p:spPr>
          <a:xfrm rot="10800000" flipH="1">
            <a:off x="1411607" y="20818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685" name="Google Shape;3685;p202"/>
          <p:cNvCxnSpPr>
            <a:stCxn id="3672" idx="3"/>
          </p:cNvCxnSpPr>
          <p:nvPr/>
        </p:nvCxnSpPr>
        <p:spPr>
          <a:xfrm>
            <a:off x="1411607" y="31017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686" name="Google Shape;3686;p202"/>
          <p:cNvSpPr txBox="1"/>
          <p:nvPr/>
        </p:nvSpPr>
        <p:spPr>
          <a:xfrm>
            <a:off x="2576925" y="3806600"/>
            <a:ext cx="54576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Data Centers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are vulnerable to physical and cloud attacks.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7" name="Google Shape;3687;p202"/>
          <p:cNvSpPr txBox="1"/>
          <p:nvPr/>
        </p:nvSpPr>
        <p:spPr>
          <a:xfrm>
            <a:off x="6542013" y="3248850"/>
            <a:ext cx="17277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Roboto"/>
                <a:ea typeface="Roboto"/>
                <a:cs typeface="Roboto"/>
                <a:sym typeface="Roboto"/>
              </a:rPr>
              <a:t>Data</a:t>
            </a:r>
            <a:endParaRPr>
              <a:highlight>
                <a:srgbClr val="FFF2C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8" name="Google Shape;3688;p202"/>
          <p:cNvSpPr/>
          <p:nvPr/>
        </p:nvSpPr>
        <p:spPr>
          <a:xfrm>
            <a:off x="6955625" y="2587156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202"/>
          <p:cNvSpPr/>
          <p:nvPr/>
        </p:nvSpPr>
        <p:spPr>
          <a:xfrm>
            <a:off x="6955625" y="2287901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0" name="Google Shape;3690;p202"/>
          <p:cNvSpPr/>
          <p:nvPr/>
        </p:nvSpPr>
        <p:spPr>
          <a:xfrm>
            <a:off x="6955625" y="1994438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p202"/>
          <p:cNvSpPr/>
          <p:nvPr/>
        </p:nvSpPr>
        <p:spPr>
          <a:xfrm>
            <a:off x="6836975" y="1877850"/>
            <a:ext cx="1299000" cy="1754400"/>
          </a:xfrm>
          <a:prstGeom prst="rect">
            <a:avLst/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" name="Google Shape;3696;p20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#2: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Define Attack Strategy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97" name="Google Shape;3697;p2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2" name="Google Shape;3702;p2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703" name="Google Shape;3703;p2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04" name="Google Shape;3704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338" y="140487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5" name="Google Shape;3705;p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043" y="2615475"/>
            <a:ext cx="948664" cy="778609"/>
          </a:xfrm>
          <a:prstGeom prst="rect">
            <a:avLst/>
          </a:prstGeom>
          <a:noFill/>
          <a:ln>
            <a:noFill/>
          </a:ln>
        </p:spPr>
      </p:pic>
      <p:sp>
        <p:nvSpPr>
          <p:cNvPr id="3706" name="Google Shape;3706;p204"/>
          <p:cNvSpPr txBox="1"/>
          <p:nvPr/>
        </p:nvSpPr>
        <p:spPr>
          <a:xfrm>
            <a:off x="534325" y="3806600"/>
            <a:ext cx="76341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#1: Social Engineering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can ask users for their credentials by falsely pretending to be an administrator.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07" name="Google Shape;3707;p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350" y="1134663"/>
            <a:ext cx="1260200" cy="121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8" name="Google Shape;3708;p204"/>
          <p:cNvCxnSpPr>
            <a:stCxn id="3707" idx="3"/>
            <a:endCxn id="3704" idx="1"/>
          </p:cNvCxnSpPr>
          <p:nvPr/>
        </p:nvCxnSpPr>
        <p:spPr>
          <a:xfrm>
            <a:off x="2010550" y="1743413"/>
            <a:ext cx="1742700" cy="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709" name="Google Shape;3709;p204"/>
          <p:cNvSpPr txBox="1"/>
          <p:nvPr/>
        </p:nvSpPr>
        <p:spPr>
          <a:xfrm>
            <a:off x="600475" y="2458425"/>
            <a:ext cx="141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Fake Admin</a:t>
            </a:r>
            <a:endParaRPr>
              <a:highlight>
                <a:srgbClr val="FFF2CC"/>
              </a:highlight>
            </a:endParaRPr>
          </a:p>
        </p:txBody>
      </p:sp>
      <p:cxnSp>
        <p:nvCxnSpPr>
          <p:cNvPr id="3710" name="Google Shape;3710;p204"/>
          <p:cNvCxnSpPr>
            <a:stCxn id="3704" idx="3"/>
            <a:endCxn id="3711" idx="1"/>
          </p:cNvCxnSpPr>
          <p:nvPr/>
        </p:nvCxnSpPr>
        <p:spPr>
          <a:xfrm>
            <a:off x="4825712" y="1743411"/>
            <a:ext cx="1683900" cy="624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12" name="Google Shape;3712;p204"/>
          <p:cNvCxnSpPr>
            <a:stCxn id="3705" idx="3"/>
            <a:endCxn id="3711" idx="1"/>
          </p:cNvCxnSpPr>
          <p:nvPr/>
        </p:nvCxnSpPr>
        <p:spPr>
          <a:xfrm rot="10800000" flipH="1">
            <a:off x="4825707" y="2367579"/>
            <a:ext cx="1683900" cy="637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713" name="Google Shape;3713;p204"/>
          <p:cNvSpPr/>
          <p:nvPr/>
        </p:nvSpPr>
        <p:spPr>
          <a:xfrm>
            <a:off x="6645500" y="2433256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4" name="Google Shape;3714;p204"/>
          <p:cNvSpPr/>
          <p:nvPr/>
        </p:nvSpPr>
        <p:spPr>
          <a:xfrm>
            <a:off x="6645500" y="2134001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5" name="Google Shape;3715;p204"/>
          <p:cNvSpPr/>
          <p:nvPr/>
        </p:nvSpPr>
        <p:spPr>
          <a:xfrm>
            <a:off x="6645500" y="1840538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0" name="Google Shape;3720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800" y="1287425"/>
            <a:ext cx="948651" cy="8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3721" name="Google Shape;3721;p205"/>
          <p:cNvSpPr/>
          <p:nvPr/>
        </p:nvSpPr>
        <p:spPr>
          <a:xfrm>
            <a:off x="3612500" y="1284050"/>
            <a:ext cx="955200" cy="884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2" name="Google Shape;3722;p2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723" name="Google Shape;3723;p2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24" name="Google Shape;3724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375" y="1358600"/>
            <a:ext cx="1260200" cy="73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5" name="Google Shape;3725;p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072" y="2385728"/>
            <a:ext cx="1114821" cy="845548"/>
          </a:xfrm>
          <a:prstGeom prst="rect">
            <a:avLst/>
          </a:prstGeom>
          <a:noFill/>
          <a:ln>
            <a:noFill/>
          </a:ln>
        </p:spPr>
      </p:pic>
      <p:sp>
        <p:nvSpPr>
          <p:cNvPr id="3726" name="Google Shape;3726;p205"/>
          <p:cNvSpPr/>
          <p:nvPr/>
        </p:nvSpPr>
        <p:spPr>
          <a:xfrm>
            <a:off x="3738126" y="1519096"/>
            <a:ext cx="702000" cy="5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0000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FF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27" name="Google Shape;3727;p205"/>
          <p:cNvSpPr txBox="1"/>
          <p:nvPr/>
        </p:nvSpPr>
        <p:spPr>
          <a:xfrm>
            <a:off x="534325" y="3806600"/>
            <a:ext cx="7634100" cy="8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#2: Phishing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can attempt a phishing attack where users are redirected to fake login pages to capture user credentials.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8" name="Google Shape;3728;p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6161" y="1250951"/>
            <a:ext cx="983163" cy="949849"/>
          </a:xfrm>
          <a:prstGeom prst="rect">
            <a:avLst/>
          </a:prstGeom>
          <a:noFill/>
          <a:ln>
            <a:noFill/>
          </a:ln>
        </p:spPr>
      </p:pic>
      <p:sp>
        <p:nvSpPr>
          <p:cNvPr id="3729" name="Google Shape;3729;p205"/>
          <p:cNvSpPr txBox="1"/>
          <p:nvPr/>
        </p:nvSpPr>
        <p:spPr>
          <a:xfrm>
            <a:off x="4813488" y="1340425"/>
            <a:ext cx="141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Fake Login</a:t>
            </a:r>
            <a:endParaRPr>
              <a:highlight>
                <a:srgbClr val="FFF2CC"/>
              </a:highlight>
            </a:endParaRPr>
          </a:p>
        </p:txBody>
      </p:sp>
      <p:pic>
        <p:nvPicPr>
          <p:cNvPr id="3730" name="Google Shape;3730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775" y="2370050"/>
            <a:ext cx="948651" cy="8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1" name="Google Shape;3731;p205"/>
          <p:cNvSpPr/>
          <p:nvPr/>
        </p:nvSpPr>
        <p:spPr>
          <a:xfrm>
            <a:off x="3738126" y="2623096"/>
            <a:ext cx="702000" cy="5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732" name="Google Shape;3732;p205"/>
          <p:cNvCxnSpPr>
            <a:stCxn id="3728" idx="1"/>
            <a:endCxn id="3720" idx="3"/>
          </p:cNvCxnSpPr>
          <p:nvPr/>
        </p:nvCxnSpPr>
        <p:spPr>
          <a:xfrm rot="10800000">
            <a:off x="4563361" y="1725875"/>
            <a:ext cx="17628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733" name="Google Shape;3733;p205"/>
          <p:cNvCxnSpPr>
            <a:stCxn id="3724" idx="3"/>
            <a:endCxn id="3720" idx="1"/>
          </p:cNvCxnSpPr>
          <p:nvPr/>
        </p:nvCxnSpPr>
        <p:spPr>
          <a:xfrm rot="10800000" flipH="1">
            <a:off x="2093575" y="1725941"/>
            <a:ext cx="1521300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34" name="Google Shape;3734;p205"/>
          <p:cNvCxnSpPr>
            <a:stCxn id="3725" idx="3"/>
            <a:endCxn id="3730" idx="1"/>
          </p:cNvCxnSpPr>
          <p:nvPr/>
        </p:nvCxnSpPr>
        <p:spPr>
          <a:xfrm>
            <a:off x="2020893" y="2808501"/>
            <a:ext cx="1593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9" name="Google Shape;3739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340" y="2270997"/>
            <a:ext cx="671374" cy="551441"/>
          </a:xfrm>
          <a:prstGeom prst="rect">
            <a:avLst/>
          </a:prstGeom>
          <a:noFill/>
          <a:ln>
            <a:noFill/>
          </a:ln>
        </p:spPr>
      </p:pic>
      <p:sp>
        <p:nvSpPr>
          <p:cNvPr id="3740" name="Google Shape;3740;p206"/>
          <p:cNvSpPr/>
          <p:nvPr/>
        </p:nvSpPr>
        <p:spPr>
          <a:xfrm>
            <a:off x="2259713" y="2268875"/>
            <a:ext cx="675900" cy="5562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1" name="Google Shape;3741;p2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742" name="Google Shape;3742;p2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43" name="Google Shape;3743;p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4775" y="2509475"/>
            <a:ext cx="1260200" cy="735282"/>
          </a:xfrm>
          <a:prstGeom prst="rect">
            <a:avLst/>
          </a:prstGeom>
          <a:noFill/>
          <a:ln>
            <a:noFill/>
          </a:ln>
        </p:spPr>
      </p:pic>
      <p:sp>
        <p:nvSpPr>
          <p:cNvPr id="3744" name="Google Shape;3744;p206"/>
          <p:cNvSpPr/>
          <p:nvPr/>
        </p:nvSpPr>
        <p:spPr>
          <a:xfrm>
            <a:off x="2348620" y="2416684"/>
            <a:ext cx="496800" cy="33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highlight>
                  <a:srgbClr val="E69138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800">
              <a:solidFill>
                <a:srgbClr val="FFFFFF"/>
              </a:solidFill>
              <a:highlight>
                <a:srgbClr val="E69138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45" name="Google Shape;3745;p206"/>
          <p:cNvSpPr txBox="1"/>
          <p:nvPr/>
        </p:nvSpPr>
        <p:spPr>
          <a:xfrm>
            <a:off x="534325" y="3806600"/>
            <a:ext cx="76341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#3: Credential Reuse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can find users’ login and password information from other websites.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46" name="Google Shape;3746;p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8676" y="966825"/>
            <a:ext cx="912427" cy="8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7" name="Google Shape;3747;p206"/>
          <p:cNvSpPr txBox="1"/>
          <p:nvPr/>
        </p:nvSpPr>
        <p:spPr>
          <a:xfrm>
            <a:off x="938613" y="2711672"/>
            <a:ext cx="117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Fake Login</a:t>
            </a:r>
            <a:endParaRPr>
              <a:highlight>
                <a:srgbClr val="FFF2CC"/>
              </a:highlight>
            </a:endParaRPr>
          </a:p>
        </p:txBody>
      </p:sp>
      <p:pic>
        <p:nvPicPr>
          <p:cNvPr id="3748" name="Google Shape;3748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690" y="2949172"/>
            <a:ext cx="671374" cy="551441"/>
          </a:xfrm>
          <a:prstGeom prst="rect">
            <a:avLst/>
          </a:prstGeom>
          <a:noFill/>
          <a:ln>
            <a:noFill/>
          </a:ln>
        </p:spPr>
      </p:pic>
      <p:sp>
        <p:nvSpPr>
          <p:cNvPr id="3749" name="Google Shape;3749;p206"/>
          <p:cNvSpPr/>
          <p:nvPr/>
        </p:nvSpPr>
        <p:spPr>
          <a:xfrm>
            <a:off x="2259063" y="2947050"/>
            <a:ext cx="675900" cy="5562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0" name="Google Shape;3750;p206"/>
          <p:cNvSpPr/>
          <p:nvPr/>
        </p:nvSpPr>
        <p:spPr>
          <a:xfrm>
            <a:off x="2347970" y="3094859"/>
            <a:ext cx="496800" cy="33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highlight>
                  <a:srgbClr val="0B5394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800">
              <a:solidFill>
                <a:srgbClr val="FFFFFF"/>
              </a:solidFill>
              <a:highlight>
                <a:srgbClr val="0B5394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751" name="Google Shape;3751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135" y="2462997"/>
            <a:ext cx="1092010" cy="827407"/>
          </a:xfrm>
          <a:prstGeom prst="rect">
            <a:avLst/>
          </a:prstGeom>
          <a:noFill/>
          <a:ln>
            <a:noFill/>
          </a:ln>
        </p:spPr>
      </p:pic>
      <p:sp>
        <p:nvSpPr>
          <p:cNvPr id="3752" name="Google Shape;3752;p206"/>
          <p:cNvSpPr/>
          <p:nvPr/>
        </p:nvSpPr>
        <p:spPr>
          <a:xfrm>
            <a:off x="5909488" y="2459813"/>
            <a:ext cx="1099200" cy="834600"/>
          </a:xfrm>
          <a:prstGeom prst="rect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3" name="Google Shape;3753;p206"/>
          <p:cNvSpPr/>
          <p:nvPr/>
        </p:nvSpPr>
        <p:spPr>
          <a:xfrm>
            <a:off x="6054098" y="2681592"/>
            <a:ext cx="8079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351C75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351C75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754" name="Google Shape;3754;p206"/>
          <p:cNvCxnSpPr>
            <a:stCxn id="3743" idx="1"/>
            <a:endCxn id="3740" idx="3"/>
          </p:cNvCxnSpPr>
          <p:nvPr/>
        </p:nvCxnSpPr>
        <p:spPr>
          <a:xfrm rot="10800000">
            <a:off x="2935675" y="2547116"/>
            <a:ext cx="929100" cy="3300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755" name="Google Shape;3755;p206"/>
          <p:cNvCxnSpPr>
            <a:stCxn id="3743" idx="1"/>
            <a:endCxn id="3749" idx="3"/>
          </p:cNvCxnSpPr>
          <p:nvPr/>
        </p:nvCxnSpPr>
        <p:spPr>
          <a:xfrm flipH="1">
            <a:off x="2935075" y="2877116"/>
            <a:ext cx="929700" cy="3480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756" name="Google Shape;3756;p206"/>
          <p:cNvCxnSpPr>
            <a:stCxn id="3743" idx="3"/>
            <a:endCxn id="3752" idx="1"/>
          </p:cNvCxnSpPr>
          <p:nvPr/>
        </p:nvCxnSpPr>
        <p:spPr>
          <a:xfrm>
            <a:off x="5124975" y="2877116"/>
            <a:ext cx="784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57" name="Google Shape;3757;p206"/>
          <p:cNvCxnSpPr>
            <a:stCxn id="3740" idx="0"/>
            <a:endCxn id="3746" idx="1"/>
          </p:cNvCxnSpPr>
          <p:nvPr/>
        </p:nvCxnSpPr>
        <p:spPr>
          <a:xfrm rot="-5400000">
            <a:off x="2887463" y="1117775"/>
            <a:ext cx="861300" cy="14409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58" name="Google Shape;3758;p206"/>
          <p:cNvCxnSpPr>
            <a:stCxn id="3746" idx="3"/>
            <a:endCxn id="3752" idx="0"/>
          </p:cNvCxnSpPr>
          <p:nvPr/>
        </p:nvCxnSpPr>
        <p:spPr>
          <a:xfrm>
            <a:off x="4951103" y="1407575"/>
            <a:ext cx="1508100" cy="10521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3" name="Google Shape;3763;p20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764" name="Google Shape;3764;p2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65" name="Google Shape;376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229" y="1811150"/>
            <a:ext cx="1848425" cy="1143124"/>
          </a:xfrm>
          <a:prstGeom prst="rect">
            <a:avLst/>
          </a:prstGeom>
          <a:noFill/>
          <a:ln>
            <a:noFill/>
          </a:ln>
        </p:spPr>
      </p:pic>
      <p:sp>
        <p:nvSpPr>
          <p:cNvPr id="3766" name="Google Shape;3766;p207"/>
          <p:cNvSpPr txBox="1"/>
          <p:nvPr/>
        </p:nvSpPr>
        <p:spPr>
          <a:xfrm>
            <a:off x="534325" y="3806600"/>
            <a:ext cx="76341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#4: Malware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could deploy malware such as spyware or keyloggers to capture daily user activity.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67" name="Google Shape;3767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326" y="1855613"/>
            <a:ext cx="1029519" cy="105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768" name="Google Shape;3768;p207"/>
          <p:cNvSpPr txBox="1"/>
          <p:nvPr/>
        </p:nvSpPr>
        <p:spPr>
          <a:xfrm>
            <a:off x="1916013" y="2384447"/>
            <a:ext cx="117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Malware</a:t>
            </a:r>
            <a:endParaRPr>
              <a:highlight>
                <a:srgbClr val="FFF2CC"/>
              </a:highlight>
            </a:endParaRPr>
          </a:p>
        </p:txBody>
      </p:sp>
      <p:pic>
        <p:nvPicPr>
          <p:cNvPr id="3769" name="Google Shape;3769;p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0358" y="1882850"/>
            <a:ext cx="1243550" cy="998684"/>
          </a:xfrm>
          <a:prstGeom prst="rect">
            <a:avLst/>
          </a:prstGeom>
          <a:noFill/>
          <a:ln>
            <a:noFill/>
          </a:ln>
        </p:spPr>
      </p:pic>
      <p:sp>
        <p:nvSpPr>
          <p:cNvPr id="3770" name="Google Shape;3770;p207"/>
          <p:cNvSpPr/>
          <p:nvPr/>
        </p:nvSpPr>
        <p:spPr>
          <a:xfrm>
            <a:off x="6787343" y="1879006"/>
            <a:ext cx="1251900" cy="1007400"/>
          </a:xfrm>
          <a:prstGeom prst="rect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1" name="Google Shape;3771;p207"/>
          <p:cNvSpPr/>
          <p:nvPr/>
        </p:nvSpPr>
        <p:spPr>
          <a:xfrm>
            <a:off x="6952021" y="2146695"/>
            <a:ext cx="919800" cy="59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351C75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351C75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772" name="Google Shape;3772;p207"/>
          <p:cNvCxnSpPr>
            <a:stCxn id="3767" idx="3"/>
            <a:endCxn id="3765" idx="1"/>
          </p:cNvCxnSpPr>
          <p:nvPr/>
        </p:nvCxnSpPr>
        <p:spPr>
          <a:xfrm>
            <a:off x="1734845" y="2382714"/>
            <a:ext cx="1684500" cy="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lgDash"/>
            <a:round/>
            <a:headEnd type="none" w="med" len="med"/>
            <a:tailEnd type="triangle" w="med" len="med"/>
          </a:ln>
        </p:spPr>
      </p:cxnSp>
      <p:pic>
        <p:nvPicPr>
          <p:cNvPr id="3773" name="Google Shape;3773;p2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1347" y="1959275"/>
            <a:ext cx="427051" cy="421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4" name="Google Shape;3774;p207"/>
          <p:cNvCxnSpPr>
            <a:stCxn id="3765" idx="3"/>
            <a:endCxn id="3770" idx="1"/>
          </p:cNvCxnSpPr>
          <p:nvPr/>
        </p:nvCxnSpPr>
        <p:spPr>
          <a:xfrm>
            <a:off x="5267654" y="2382712"/>
            <a:ext cx="151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9" name="Google Shape;3779;p2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780" name="Google Shape;3780;p2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81" name="Google Shape;378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79" y="1188050"/>
            <a:ext cx="1848425" cy="1143124"/>
          </a:xfrm>
          <a:prstGeom prst="rect">
            <a:avLst/>
          </a:prstGeom>
          <a:noFill/>
          <a:ln>
            <a:noFill/>
          </a:ln>
        </p:spPr>
      </p:pic>
      <p:sp>
        <p:nvSpPr>
          <p:cNvPr id="3782" name="Google Shape;3782;p208"/>
          <p:cNvSpPr txBox="1"/>
          <p:nvPr/>
        </p:nvSpPr>
        <p:spPr>
          <a:xfrm>
            <a:off x="534325" y="3806600"/>
            <a:ext cx="76341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#5: Man in the Middle Attack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can create a man in the middle attack by providing a free Wi-Fi hotspot to capture user credentials.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83" name="Google Shape;3783;p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0525" y="2254251"/>
            <a:ext cx="919799" cy="94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4" name="Google Shape;3784;p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2883" y="1259750"/>
            <a:ext cx="1243550" cy="998684"/>
          </a:xfrm>
          <a:prstGeom prst="rect">
            <a:avLst/>
          </a:prstGeom>
          <a:noFill/>
          <a:ln>
            <a:noFill/>
          </a:ln>
        </p:spPr>
      </p:pic>
      <p:sp>
        <p:nvSpPr>
          <p:cNvPr id="3785" name="Google Shape;3785;p208"/>
          <p:cNvSpPr/>
          <p:nvPr/>
        </p:nvSpPr>
        <p:spPr>
          <a:xfrm>
            <a:off x="6779868" y="1255906"/>
            <a:ext cx="1251900" cy="1007400"/>
          </a:xfrm>
          <a:prstGeom prst="rect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6" name="Google Shape;3786;p208"/>
          <p:cNvSpPr/>
          <p:nvPr/>
        </p:nvSpPr>
        <p:spPr>
          <a:xfrm>
            <a:off x="6944546" y="1523595"/>
            <a:ext cx="919800" cy="59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351C75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351C75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787" name="Google Shape;3787;p2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0517" y="1348222"/>
            <a:ext cx="821700" cy="82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8" name="Google Shape;3788;p208"/>
          <p:cNvSpPr txBox="1"/>
          <p:nvPr/>
        </p:nvSpPr>
        <p:spPr>
          <a:xfrm>
            <a:off x="3762163" y="1017322"/>
            <a:ext cx="117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Shady Wi-fi</a:t>
            </a:r>
            <a:endParaRPr>
              <a:highlight>
                <a:srgbClr val="FFF2CC"/>
              </a:highlight>
            </a:endParaRPr>
          </a:p>
        </p:txBody>
      </p:sp>
      <p:cxnSp>
        <p:nvCxnSpPr>
          <p:cNvPr id="3789" name="Google Shape;3789;p208"/>
          <p:cNvCxnSpPr>
            <a:stCxn id="3781" idx="3"/>
            <a:endCxn id="3787" idx="1"/>
          </p:cNvCxnSpPr>
          <p:nvPr/>
        </p:nvCxnSpPr>
        <p:spPr>
          <a:xfrm rot="10800000" flipH="1">
            <a:off x="2519404" y="1759012"/>
            <a:ext cx="1421100" cy="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90" name="Google Shape;3790;p208"/>
          <p:cNvCxnSpPr>
            <a:stCxn id="3787" idx="3"/>
            <a:endCxn id="3785" idx="1"/>
          </p:cNvCxnSpPr>
          <p:nvPr/>
        </p:nvCxnSpPr>
        <p:spPr>
          <a:xfrm>
            <a:off x="4762217" y="1759084"/>
            <a:ext cx="2017800" cy="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p2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796" name="Google Shape;3796;p20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97" name="Google Shape;3797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523" y="2168838"/>
            <a:ext cx="1522964" cy="941849"/>
          </a:xfrm>
          <a:prstGeom prst="rect">
            <a:avLst/>
          </a:prstGeom>
          <a:noFill/>
          <a:ln>
            <a:noFill/>
          </a:ln>
        </p:spPr>
      </p:pic>
      <p:sp>
        <p:nvSpPr>
          <p:cNvPr id="3798" name="Google Shape;3798;p209"/>
          <p:cNvSpPr txBox="1"/>
          <p:nvPr/>
        </p:nvSpPr>
        <p:spPr>
          <a:xfrm>
            <a:off x="534325" y="3806600"/>
            <a:ext cx="76341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#6: Sniff Packet 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can sniff packet traffic across insecure wireless networks such as a cafe or restaurant.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99" name="Google Shape;3799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125" y="961426"/>
            <a:ext cx="919799" cy="94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3033" y="2139900"/>
            <a:ext cx="1243550" cy="998684"/>
          </a:xfrm>
          <a:prstGeom prst="rect">
            <a:avLst/>
          </a:prstGeom>
          <a:noFill/>
          <a:ln>
            <a:noFill/>
          </a:ln>
        </p:spPr>
      </p:pic>
      <p:sp>
        <p:nvSpPr>
          <p:cNvPr id="3801" name="Google Shape;3801;p209"/>
          <p:cNvSpPr/>
          <p:nvPr/>
        </p:nvSpPr>
        <p:spPr>
          <a:xfrm>
            <a:off x="6780018" y="2136056"/>
            <a:ext cx="1251900" cy="1007400"/>
          </a:xfrm>
          <a:prstGeom prst="rect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2" name="Google Shape;3802;p209"/>
          <p:cNvSpPr/>
          <p:nvPr/>
        </p:nvSpPr>
        <p:spPr>
          <a:xfrm>
            <a:off x="6944696" y="2403745"/>
            <a:ext cx="919800" cy="59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351C75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351C75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803" name="Google Shape;3803;p2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0517" y="2228897"/>
            <a:ext cx="821700" cy="82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4" name="Google Shape;3804;p209"/>
          <p:cNvSpPr txBox="1"/>
          <p:nvPr/>
        </p:nvSpPr>
        <p:spPr>
          <a:xfrm>
            <a:off x="1099813" y="1725922"/>
            <a:ext cx="117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Packet Sniff</a:t>
            </a:r>
            <a:endParaRPr>
              <a:highlight>
                <a:srgbClr val="FFF2CC"/>
              </a:highlight>
            </a:endParaRPr>
          </a:p>
        </p:txBody>
      </p:sp>
      <p:cxnSp>
        <p:nvCxnSpPr>
          <p:cNvPr id="3805" name="Google Shape;3805;p209"/>
          <p:cNvCxnSpPr>
            <a:stCxn id="3797" idx="3"/>
            <a:endCxn id="3803" idx="1"/>
          </p:cNvCxnSpPr>
          <p:nvPr/>
        </p:nvCxnSpPr>
        <p:spPr>
          <a:xfrm>
            <a:off x="2450488" y="2639762"/>
            <a:ext cx="1490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806" name="Google Shape;3806;p209"/>
          <p:cNvCxnSpPr>
            <a:stCxn id="3803" idx="3"/>
            <a:endCxn id="3801" idx="1"/>
          </p:cNvCxnSpPr>
          <p:nvPr/>
        </p:nvCxnSpPr>
        <p:spPr>
          <a:xfrm>
            <a:off x="4762217" y="2639759"/>
            <a:ext cx="2017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807" name="Google Shape;3807;p209"/>
          <p:cNvCxnSpPr>
            <a:stCxn id="3799" idx="3"/>
            <a:endCxn id="3803" idx="0"/>
          </p:cNvCxnSpPr>
          <p:nvPr/>
        </p:nvCxnSpPr>
        <p:spPr>
          <a:xfrm>
            <a:off x="2148924" y="1432352"/>
            <a:ext cx="2202300" cy="796500"/>
          </a:xfrm>
          <a:prstGeom prst="bentConnector2">
            <a:avLst/>
          </a:prstGeom>
          <a:noFill/>
          <a:ln w="19050" cap="flat" cmpd="sng">
            <a:solidFill>
              <a:srgbClr val="990000"/>
            </a:solidFill>
            <a:prstDash val="lgDash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p2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813" name="Google Shape;3813;p2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4" name="Google Shape;3814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554" y="1810625"/>
            <a:ext cx="1848425" cy="1143124"/>
          </a:xfrm>
          <a:prstGeom prst="rect">
            <a:avLst/>
          </a:prstGeom>
          <a:noFill/>
          <a:ln>
            <a:noFill/>
          </a:ln>
        </p:spPr>
      </p:pic>
      <p:sp>
        <p:nvSpPr>
          <p:cNvPr id="3815" name="Google Shape;3815;p210"/>
          <p:cNvSpPr txBox="1"/>
          <p:nvPr/>
        </p:nvSpPr>
        <p:spPr>
          <a:xfrm>
            <a:off x="534325" y="3806600"/>
            <a:ext cx="76341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#7: Stolen Hardware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can simply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steal a computer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 and use the saved credentials to login.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16" name="Google Shape;3816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026" y="1855588"/>
            <a:ext cx="1029519" cy="105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7" name="Google Shape;3817;p210"/>
          <p:cNvSpPr txBox="1"/>
          <p:nvPr/>
        </p:nvSpPr>
        <p:spPr>
          <a:xfrm>
            <a:off x="1598382" y="2909800"/>
            <a:ext cx="18483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Stolen Laptop</a:t>
            </a:r>
            <a:endParaRPr>
              <a:highlight>
                <a:srgbClr val="FFF2CC"/>
              </a:highlight>
            </a:endParaRPr>
          </a:p>
        </p:txBody>
      </p:sp>
      <p:pic>
        <p:nvPicPr>
          <p:cNvPr id="3818" name="Google Shape;3818;p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0358" y="1882850"/>
            <a:ext cx="1243550" cy="998684"/>
          </a:xfrm>
          <a:prstGeom prst="rect">
            <a:avLst/>
          </a:prstGeom>
          <a:noFill/>
          <a:ln>
            <a:noFill/>
          </a:ln>
        </p:spPr>
      </p:pic>
      <p:sp>
        <p:nvSpPr>
          <p:cNvPr id="3819" name="Google Shape;3819;p210"/>
          <p:cNvSpPr/>
          <p:nvPr/>
        </p:nvSpPr>
        <p:spPr>
          <a:xfrm>
            <a:off x="6787343" y="1879006"/>
            <a:ext cx="1251900" cy="1007400"/>
          </a:xfrm>
          <a:prstGeom prst="rect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0" name="Google Shape;3820;p210"/>
          <p:cNvSpPr/>
          <p:nvPr/>
        </p:nvSpPr>
        <p:spPr>
          <a:xfrm>
            <a:off x="6952021" y="2146695"/>
            <a:ext cx="919800" cy="59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351C75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351C75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21" name="Google Shape;3821;p210"/>
          <p:cNvCxnSpPr>
            <a:stCxn id="3814" idx="3"/>
            <a:endCxn id="3819" idx="1"/>
          </p:cNvCxnSpPr>
          <p:nvPr/>
        </p:nvCxnSpPr>
        <p:spPr>
          <a:xfrm>
            <a:off x="3654979" y="2382187"/>
            <a:ext cx="3132300" cy="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1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3058" name="Google Shape;3058;p1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 today, students will be able to:</a:t>
            </a:r>
            <a:endParaRPr/>
          </a:p>
        </p:txBody>
      </p:sp>
      <p:sp>
        <p:nvSpPr>
          <p:cNvPr id="3059" name="Google Shape;3059;p1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060" name="Google Shape;3060;p1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1" name="Google Shape;3061;p157"/>
          <p:cNvSpPr txBox="1"/>
          <p:nvPr/>
        </p:nvSpPr>
        <p:spPr>
          <a:xfrm>
            <a:off x="333375" y="1266825"/>
            <a:ext cx="8619300" cy="3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Explain the course structure and general direction of the program.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Recognize the high-level security strategies and tools covered in class.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Explain how cybersecurity is an assessment of threats and mitigation of risks.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List different types of user, web, server, and database cybersecurity attacks.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Identify risk mitigation plan framework for user, web server, and database attacks.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68579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6" name="Google Shape;3826;p211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up,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website</a:t>
            </a:r>
            <a:r>
              <a:rPr lang="en"/>
              <a:t> attacks.</a:t>
            </a:r>
            <a:endParaRPr/>
          </a:p>
        </p:txBody>
      </p:sp>
      <p:sp>
        <p:nvSpPr>
          <p:cNvPr id="3827" name="Google Shape;3827;p2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2" name="Google Shape;3832;p2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833" name="Google Shape;3833;p2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4" name="Google Shape;3834;p212"/>
          <p:cNvSpPr txBox="1"/>
          <p:nvPr/>
        </p:nvSpPr>
        <p:spPr>
          <a:xfrm>
            <a:off x="534325" y="3806600"/>
            <a:ext cx="76341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#8: Brute Force Attack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could simply utilize a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Brute-Force Attack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to attempt a continual battery of username and password combinations.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35" name="Google Shape;3835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588" y="1855088"/>
            <a:ext cx="1029519" cy="105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6" name="Google Shape;3836;p212"/>
          <p:cNvSpPr txBox="1"/>
          <p:nvPr/>
        </p:nvSpPr>
        <p:spPr>
          <a:xfrm>
            <a:off x="3296600" y="2834650"/>
            <a:ext cx="18483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Password Dictionary</a:t>
            </a:r>
            <a:endParaRPr>
              <a:highlight>
                <a:srgbClr val="FFF2CC"/>
              </a:highlight>
            </a:endParaRPr>
          </a:p>
        </p:txBody>
      </p:sp>
      <p:pic>
        <p:nvPicPr>
          <p:cNvPr id="3837" name="Google Shape;3837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0358" y="1882850"/>
            <a:ext cx="1243550" cy="998684"/>
          </a:xfrm>
          <a:prstGeom prst="rect">
            <a:avLst/>
          </a:prstGeom>
          <a:noFill/>
          <a:ln>
            <a:noFill/>
          </a:ln>
        </p:spPr>
      </p:pic>
      <p:sp>
        <p:nvSpPr>
          <p:cNvPr id="3838" name="Google Shape;3838;p212"/>
          <p:cNvSpPr/>
          <p:nvPr/>
        </p:nvSpPr>
        <p:spPr>
          <a:xfrm>
            <a:off x="6787343" y="1879006"/>
            <a:ext cx="1251900" cy="1007400"/>
          </a:xfrm>
          <a:prstGeom prst="rect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9" name="Google Shape;3839;p212"/>
          <p:cNvSpPr/>
          <p:nvPr/>
        </p:nvSpPr>
        <p:spPr>
          <a:xfrm>
            <a:off x="6952021" y="2146695"/>
            <a:ext cx="919800" cy="59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B5394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B5394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40" name="Google Shape;3840;p212"/>
          <p:cNvCxnSpPr>
            <a:stCxn id="3835" idx="3"/>
            <a:endCxn id="3838" idx="1"/>
          </p:cNvCxnSpPr>
          <p:nvPr/>
        </p:nvCxnSpPr>
        <p:spPr>
          <a:xfrm>
            <a:off x="2359107" y="2382189"/>
            <a:ext cx="4428300" cy="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41" name="Google Shape;3841;p212"/>
          <p:cNvSpPr/>
          <p:nvPr/>
        </p:nvSpPr>
        <p:spPr>
          <a:xfrm>
            <a:off x="2666875" y="1930750"/>
            <a:ext cx="3369000" cy="903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Username: bob@bbb.com Password: Love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Username: bob@bbb.com Password: Love123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Username: bob@bbb.com Password: Love123!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Username: bob@bbb.com Password: L@ve123</a:t>
            </a:r>
            <a:endParaRPr sz="10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p2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847" name="Google Shape;3847;p2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8" name="Google Shape;3848;p213"/>
          <p:cNvSpPr txBox="1"/>
          <p:nvPr/>
        </p:nvSpPr>
        <p:spPr>
          <a:xfrm>
            <a:off x="534325" y="3806600"/>
            <a:ext cx="76341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#9: Code-Injection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could utilize a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code-injection attack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in which malicious code is directly  injected into the username or password fields.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49" name="Google Shape;3849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588" y="1855088"/>
            <a:ext cx="1029519" cy="105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50" name="Google Shape;3850;p213"/>
          <p:cNvSpPr txBox="1"/>
          <p:nvPr/>
        </p:nvSpPr>
        <p:spPr>
          <a:xfrm>
            <a:off x="3296600" y="2834650"/>
            <a:ext cx="18483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Password Dictionary</a:t>
            </a:r>
            <a:endParaRPr>
              <a:highlight>
                <a:srgbClr val="FFF2CC"/>
              </a:highlight>
            </a:endParaRPr>
          </a:p>
        </p:txBody>
      </p:sp>
      <p:pic>
        <p:nvPicPr>
          <p:cNvPr id="3851" name="Google Shape;3851;p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0358" y="1882850"/>
            <a:ext cx="1243550" cy="998684"/>
          </a:xfrm>
          <a:prstGeom prst="rect">
            <a:avLst/>
          </a:prstGeom>
          <a:noFill/>
          <a:ln>
            <a:noFill/>
          </a:ln>
        </p:spPr>
      </p:pic>
      <p:sp>
        <p:nvSpPr>
          <p:cNvPr id="3852" name="Google Shape;3852;p213"/>
          <p:cNvSpPr/>
          <p:nvPr/>
        </p:nvSpPr>
        <p:spPr>
          <a:xfrm>
            <a:off x="6787343" y="1879006"/>
            <a:ext cx="1251900" cy="1007400"/>
          </a:xfrm>
          <a:prstGeom prst="rect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3" name="Google Shape;3853;p213"/>
          <p:cNvSpPr/>
          <p:nvPr/>
        </p:nvSpPr>
        <p:spPr>
          <a:xfrm>
            <a:off x="6952021" y="2146695"/>
            <a:ext cx="919800" cy="59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B5394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B5394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54" name="Google Shape;3854;p213"/>
          <p:cNvCxnSpPr>
            <a:stCxn id="3849" idx="3"/>
            <a:endCxn id="3852" idx="1"/>
          </p:cNvCxnSpPr>
          <p:nvPr/>
        </p:nvCxnSpPr>
        <p:spPr>
          <a:xfrm>
            <a:off x="2359107" y="2382189"/>
            <a:ext cx="4428300" cy="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55" name="Google Shape;3855;p213"/>
          <p:cNvSpPr/>
          <p:nvPr/>
        </p:nvSpPr>
        <p:spPr>
          <a:xfrm>
            <a:off x="2666875" y="1696650"/>
            <a:ext cx="3369000" cy="1137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Username:</a:t>
            </a:r>
            <a:endParaRPr sz="1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uName = getRequestString("username");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uPass = getRequestString("userpassword");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sql = 'SELECT * FROM Users WHERE Name ="' + uName + '" AND Pass ="' + uPass + '"' 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p2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861" name="Google Shape;3861;p2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2" name="Google Shape;3862;p214"/>
          <p:cNvSpPr txBox="1"/>
          <p:nvPr/>
        </p:nvSpPr>
        <p:spPr>
          <a:xfrm>
            <a:off x="365425" y="3806600"/>
            <a:ext cx="79719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#10: Faulty Session Management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could exploit fault session management when developers incorrectly implement code for maintaining login and logouts.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63" name="Google Shape;3863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963" y="1579338"/>
            <a:ext cx="1029519" cy="105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64" name="Google Shape;3864;p214"/>
          <p:cNvSpPr txBox="1"/>
          <p:nvPr/>
        </p:nvSpPr>
        <p:spPr>
          <a:xfrm>
            <a:off x="3212475" y="1927900"/>
            <a:ext cx="18483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SessionID Swap</a:t>
            </a:r>
            <a:endParaRPr>
              <a:highlight>
                <a:srgbClr val="FFF2CC"/>
              </a:highlight>
            </a:endParaRPr>
          </a:p>
        </p:txBody>
      </p:sp>
      <p:pic>
        <p:nvPicPr>
          <p:cNvPr id="3865" name="Google Shape;3865;p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783" y="1606600"/>
            <a:ext cx="1243550" cy="998684"/>
          </a:xfrm>
          <a:prstGeom prst="rect">
            <a:avLst/>
          </a:prstGeom>
          <a:noFill/>
          <a:ln>
            <a:noFill/>
          </a:ln>
        </p:spPr>
      </p:pic>
      <p:sp>
        <p:nvSpPr>
          <p:cNvPr id="3866" name="Google Shape;3866;p214"/>
          <p:cNvSpPr/>
          <p:nvPr/>
        </p:nvSpPr>
        <p:spPr>
          <a:xfrm>
            <a:off x="5060768" y="1602756"/>
            <a:ext cx="1251900" cy="1007400"/>
          </a:xfrm>
          <a:prstGeom prst="rect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7" name="Google Shape;3867;p214"/>
          <p:cNvSpPr/>
          <p:nvPr/>
        </p:nvSpPr>
        <p:spPr>
          <a:xfrm>
            <a:off x="5225446" y="1870445"/>
            <a:ext cx="919800" cy="59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B5394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B5394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68" name="Google Shape;3868;p214"/>
          <p:cNvSpPr/>
          <p:nvPr/>
        </p:nvSpPr>
        <p:spPr>
          <a:xfrm rot="10800000" flipH="1">
            <a:off x="4110200" y="814750"/>
            <a:ext cx="635400" cy="828300"/>
          </a:xfrm>
          <a:prstGeom prst="foldedCorner">
            <a:avLst>
              <a:gd name="adj" fmla="val 3165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75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{}</a:t>
            </a:r>
            <a:endParaRPr sz="3000">
              <a:solidFill>
                <a:srgbClr val="99999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3869" name="Google Shape;3869;p214"/>
          <p:cNvSpPr/>
          <p:nvPr/>
        </p:nvSpPr>
        <p:spPr>
          <a:xfrm rot="10800000" flipH="1">
            <a:off x="4110200" y="2697100"/>
            <a:ext cx="635400" cy="828300"/>
          </a:xfrm>
          <a:prstGeom prst="foldedCorner">
            <a:avLst>
              <a:gd name="adj" fmla="val 3165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75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{}</a:t>
            </a:r>
            <a:endParaRPr sz="3000">
              <a:solidFill>
                <a:srgbClr val="999999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cxnSp>
        <p:nvCxnSpPr>
          <p:cNvPr id="3870" name="Google Shape;3870;p214"/>
          <p:cNvCxnSpPr>
            <a:stCxn id="3868" idx="1"/>
            <a:endCxn id="3863" idx="0"/>
          </p:cNvCxnSpPr>
          <p:nvPr/>
        </p:nvCxnSpPr>
        <p:spPr>
          <a:xfrm flipH="1">
            <a:off x="2161700" y="1228900"/>
            <a:ext cx="1948500" cy="3504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71" name="Google Shape;3871;p214"/>
          <p:cNvCxnSpPr>
            <a:stCxn id="3869" idx="1"/>
            <a:endCxn id="3863" idx="2"/>
          </p:cNvCxnSpPr>
          <p:nvPr/>
        </p:nvCxnSpPr>
        <p:spPr>
          <a:xfrm rot="10800000">
            <a:off x="2161700" y="2633650"/>
            <a:ext cx="1948500" cy="4776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Google Shape;3876;p215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up,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server</a:t>
            </a:r>
            <a:r>
              <a:rPr lang="en"/>
              <a:t> attacks.</a:t>
            </a:r>
            <a:endParaRPr/>
          </a:p>
        </p:txBody>
      </p:sp>
      <p:sp>
        <p:nvSpPr>
          <p:cNvPr id="3877" name="Google Shape;3877;p2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p2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883" name="Google Shape;3883;p2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4" name="Google Shape;3884;p216"/>
          <p:cNvSpPr txBox="1"/>
          <p:nvPr/>
        </p:nvSpPr>
        <p:spPr>
          <a:xfrm>
            <a:off x="365425" y="3806600"/>
            <a:ext cx="79719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#11: OS Exploits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Serves, which run on operating systems like Windows and Linux, are subject to OS exploits when incorrectly patched.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85" name="Google Shape;3885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788" y="1542463"/>
            <a:ext cx="1029519" cy="105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6" name="Google Shape;3886;p216"/>
          <p:cNvSpPr txBox="1"/>
          <p:nvPr/>
        </p:nvSpPr>
        <p:spPr>
          <a:xfrm>
            <a:off x="3647838" y="1020988"/>
            <a:ext cx="18483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2CC"/>
                </a:highlight>
              </a:rPr>
              <a:t>Vulnerable OS</a:t>
            </a:r>
            <a:endParaRPr sz="1800">
              <a:highlight>
                <a:srgbClr val="FFF2CC"/>
              </a:highlight>
            </a:endParaRPr>
          </a:p>
        </p:txBody>
      </p:sp>
      <p:pic>
        <p:nvPicPr>
          <p:cNvPr id="3887" name="Google Shape;3887;p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913" y="1441900"/>
            <a:ext cx="717775" cy="1255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8" name="Google Shape;3888;p216"/>
          <p:cNvCxnSpPr>
            <a:endCxn id="3887" idx="1"/>
          </p:cNvCxnSpPr>
          <p:nvPr/>
        </p:nvCxnSpPr>
        <p:spPr>
          <a:xfrm>
            <a:off x="2380213" y="2069575"/>
            <a:ext cx="1772700" cy="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889" name="Google Shape;3889;p216"/>
          <p:cNvCxnSpPr>
            <a:stCxn id="3887" idx="3"/>
            <a:endCxn id="3890" idx="2"/>
          </p:cNvCxnSpPr>
          <p:nvPr/>
        </p:nvCxnSpPr>
        <p:spPr>
          <a:xfrm rot="10800000" flipH="1">
            <a:off x="4870688" y="2066575"/>
            <a:ext cx="2059200" cy="3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891" name="Google Shape;3891;p216"/>
          <p:cNvSpPr/>
          <p:nvPr/>
        </p:nvSpPr>
        <p:spPr>
          <a:xfrm>
            <a:off x="6929900" y="2084981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216"/>
          <p:cNvSpPr/>
          <p:nvPr/>
        </p:nvSpPr>
        <p:spPr>
          <a:xfrm>
            <a:off x="6929900" y="1785726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216"/>
          <p:cNvSpPr/>
          <p:nvPr/>
        </p:nvSpPr>
        <p:spPr>
          <a:xfrm>
            <a:off x="6929900" y="1492263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898" name="Google Shape;3898;p21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9" name="Google Shape;3899;p217"/>
          <p:cNvSpPr txBox="1"/>
          <p:nvPr/>
        </p:nvSpPr>
        <p:spPr>
          <a:xfrm>
            <a:off x="365425" y="3806600"/>
            <a:ext cx="79719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#11: Malicious Software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Malicious software can be directly loaded onto the server by USB or other means.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0" name="Google Shape;3900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788" y="1542463"/>
            <a:ext cx="1029519" cy="105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901" name="Google Shape;3901;p217"/>
          <p:cNvSpPr txBox="1"/>
          <p:nvPr/>
        </p:nvSpPr>
        <p:spPr>
          <a:xfrm>
            <a:off x="3647838" y="1020988"/>
            <a:ext cx="18483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2CC"/>
                </a:highlight>
              </a:rPr>
              <a:t>Vulnerable OS</a:t>
            </a:r>
            <a:endParaRPr sz="1800">
              <a:highlight>
                <a:srgbClr val="FFF2CC"/>
              </a:highlight>
            </a:endParaRPr>
          </a:p>
        </p:txBody>
      </p:sp>
      <p:pic>
        <p:nvPicPr>
          <p:cNvPr id="3902" name="Google Shape;3902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913" y="1441900"/>
            <a:ext cx="717775" cy="1255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3" name="Google Shape;3903;p217"/>
          <p:cNvCxnSpPr>
            <a:endCxn id="3902" idx="1"/>
          </p:cNvCxnSpPr>
          <p:nvPr/>
        </p:nvCxnSpPr>
        <p:spPr>
          <a:xfrm>
            <a:off x="2380213" y="2069575"/>
            <a:ext cx="1772700" cy="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904" name="Google Shape;3904;p217"/>
          <p:cNvCxnSpPr>
            <a:stCxn id="3902" idx="3"/>
            <a:endCxn id="3905" idx="2"/>
          </p:cNvCxnSpPr>
          <p:nvPr/>
        </p:nvCxnSpPr>
        <p:spPr>
          <a:xfrm rot="10800000" flipH="1">
            <a:off x="4870688" y="2066575"/>
            <a:ext cx="2059200" cy="3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906" name="Google Shape;3906;p217"/>
          <p:cNvSpPr/>
          <p:nvPr/>
        </p:nvSpPr>
        <p:spPr>
          <a:xfrm>
            <a:off x="6929900" y="2084981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5" name="Google Shape;3905;p217"/>
          <p:cNvSpPr/>
          <p:nvPr/>
        </p:nvSpPr>
        <p:spPr>
          <a:xfrm>
            <a:off x="6929900" y="1785726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7" name="Google Shape;3907;p217"/>
          <p:cNvSpPr/>
          <p:nvPr/>
        </p:nvSpPr>
        <p:spPr>
          <a:xfrm>
            <a:off x="6929900" y="1492263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08" name="Google Shape;3908;p2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6299" y="1648671"/>
            <a:ext cx="426219" cy="4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3" name="Google Shape;3913;p218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database</a:t>
            </a:r>
            <a:r>
              <a:rPr lang="en"/>
              <a:t> attacks.</a:t>
            </a:r>
            <a:endParaRPr/>
          </a:p>
        </p:txBody>
      </p:sp>
      <p:sp>
        <p:nvSpPr>
          <p:cNvPr id="3914" name="Google Shape;3914;p2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p2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920" name="Google Shape;3920;p2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1" name="Google Shape;3921;p219"/>
          <p:cNvSpPr txBox="1"/>
          <p:nvPr/>
        </p:nvSpPr>
        <p:spPr>
          <a:xfrm>
            <a:off x="534325" y="3806600"/>
            <a:ext cx="76341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#13: Default Credentials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Database management systems often come with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default credentials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that may not be changed.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22" name="Google Shape;3922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588" y="1855088"/>
            <a:ext cx="1029519" cy="105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3" name="Google Shape;3923;p219"/>
          <p:cNvSpPr txBox="1"/>
          <p:nvPr/>
        </p:nvSpPr>
        <p:spPr>
          <a:xfrm>
            <a:off x="3296600" y="2834650"/>
            <a:ext cx="18483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Default Credentials</a:t>
            </a:r>
            <a:endParaRPr>
              <a:highlight>
                <a:srgbClr val="FFF2CC"/>
              </a:highlight>
            </a:endParaRPr>
          </a:p>
        </p:txBody>
      </p:sp>
      <p:cxnSp>
        <p:nvCxnSpPr>
          <p:cNvPr id="3924" name="Google Shape;3924;p219"/>
          <p:cNvCxnSpPr>
            <a:stCxn id="3922" idx="3"/>
            <a:endCxn id="3925" idx="1"/>
          </p:cNvCxnSpPr>
          <p:nvPr/>
        </p:nvCxnSpPr>
        <p:spPr>
          <a:xfrm>
            <a:off x="2359107" y="2382189"/>
            <a:ext cx="4428300" cy="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26" name="Google Shape;3926;p219"/>
          <p:cNvSpPr/>
          <p:nvPr/>
        </p:nvSpPr>
        <p:spPr>
          <a:xfrm>
            <a:off x="2666875" y="1927850"/>
            <a:ext cx="3369000" cy="903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Username: postgres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Password= “”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27" name="Google Shape;3927;p219"/>
          <p:cNvSpPr/>
          <p:nvPr/>
        </p:nvSpPr>
        <p:spPr>
          <a:xfrm>
            <a:off x="6916225" y="2398106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8" name="Google Shape;3928;p219"/>
          <p:cNvSpPr/>
          <p:nvPr/>
        </p:nvSpPr>
        <p:spPr>
          <a:xfrm>
            <a:off x="6916225" y="2098851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9" name="Google Shape;3929;p219"/>
          <p:cNvSpPr/>
          <p:nvPr/>
        </p:nvSpPr>
        <p:spPr>
          <a:xfrm>
            <a:off x="6916225" y="1805388"/>
            <a:ext cx="1103400" cy="5619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2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935" name="Google Shape;3935;p2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220"/>
          <p:cNvSpPr txBox="1"/>
          <p:nvPr/>
        </p:nvSpPr>
        <p:spPr>
          <a:xfrm>
            <a:off x="534325" y="3806600"/>
            <a:ext cx="76341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#14: Unpatched Database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Database management systems may be unpatched against publicly known vulnerabilities.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7" name="Google Shape;3937;p220"/>
          <p:cNvSpPr/>
          <p:nvPr/>
        </p:nvSpPr>
        <p:spPr>
          <a:xfrm>
            <a:off x="3257175" y="2498976"/>
            <a:ext cx="1562700" cy="8274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220"/>
          <p:cNvSpPr/>
          <p:nvPr/>
        </p:nvSpPr>
        <p:spPr>
          <a:xfrm>
            <a:off x="3257175" y="2058286"/>
            <a:ext cx="1562700" cy="8274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220"/>
          <p:cNvSpPr/>
          <p:nvPr/>
        </p:nvSpPr>
        <p:spPr>
          <a:xfrm>
            <a:off x="3257175" y="1626124"/>
            <a:ext cx="1562700" cy="8274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40" name="Google Shape;3940;p220"/>
          <p:cNvCxnSpPr>
            <a:stCxn id="3939" idx="3"/>
          </p:cNvCxnSpPr>
          <p:nvPr/>
        </p:nvCxnSpPr>
        <p:spPr>
          <a:xfrm>
            <a:off x="4038525" y="2453524"/>
            <a:ext cx="175800" cy="957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1" name="Google Shape;3941;p220"/>
          <p:cNvCxnSpPr/>
          <p:nvPr/>
        </p:nvCxnSpPr>
        <p:spPr>
          <a:xfrm flipH="1">
            <a:off x="4139025" y="2544750"/>
            <a:ext cx="75300" cy="1230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2" name="Google Shape;3942;p220"/>
          <p:cNvCxnSpPr/>
          <p:nvPr/>
        </p:nvCxnSpPr>
        <p:spPr>
          <a:xfrm>
            <a:off x="4139025" y="2662200"/>
            <a:ext cx="32700" cy="222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3" name="Google Shape;3943;p220"/>
          <p:cNvCxnSpPr/>
          <p:nvPr/>
        </p:nvCxnSpPr>
        <p:spPr>
          <a:xfrm flipH="1">
            <a:off x="4515025" y="1931650"/>
            <a:ext cx="118800" cy="207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4" name="Google Shape;3944;p220"/>
          <p:cNvCxnSpPr/>
          <p:nvPr/>
        </p:nvCxnSpPr>
        <p:spPr>
          <a:xfrm>
            <a:off x="4518400" y="2137075"/>
            <a:ext cx="112800" cy="828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5" name="Google Shape;3945;p220"/>
          <p:cNvCxnSpPr/>
          <p:nvPr/>
        </p:nvCxnSpPr>
        <p:spPr>
          <a:xfrm flipH="1">
            <a:off x="4510825" y="2220150"/>
            <a:ext cx="117000" cy="117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6" name="Google Shape;3946;p220"/>
          <p:cNvCxnSpPr/>
          <p:nvPr/>
        </p:nvCxnSpPr>
        <p:spPr>
          <a:xfrm flipH="1">
            <a:off x="3504775" y="2865425"/>
            <a:ext cx="123900" cy="1077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7" name="Google Shape;3947;p220"/>
          <p:cNvCxnSpPr/>
          <p:nvPr/>
        </p:nvCxnSpPr>
        <p:spPr>
          <a:xfrm>
            <a:off x="3510700" y="2972300"/>
            <a:ext cx="80400" cy="74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8" name="Google Shape;3948;p220"/>
          <p:cNvCxnSpPr/>
          <p:nvPr/>
        </p:nvCxnSpPr>
        <p:spPr>
          <a:xfrm flipH="1">
            <a:off x="3514975" y="3044125"/>
            <a:ext cx="68400" cy="5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9" name="Google Shape;3949;p220"/>
          <p:cNvSpPr txBox="1"/>
          <p:nvPr/>
        </p:nvSpPr>
        <p:spPr>
          <a:xfrm>
            <a:off x="4038525" y="2933275"/>
            <a:ext cx="18483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Unpatched BDMs</a:t>
            </a:r>
            <a:endParaRPr>
              <a:highlight>
                <a:srgbClr val="FFF2CC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Google Shape;3071;p1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Rising Cyber Threat</a:t>
            </a:r>
            <a:endParaRPr/>
          </a:p>
        </p:txBody>
      </p:sp>
      <p:sp>
        <p:nvSpPr>
          <p:cNvPr id="3072" name="Google Shape;3072;p1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Google Shape;3954;p2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Defining Attack Strategies</a:t>
            </a:r>
            <a:endParaRPr/>
          </a:p>
        </p:txBody>
      </p:sp>
      <p:sp>
        <p:nvSpPr>
          <p:cNvPr id="3955" name="Google Shape;3955;p2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56" name="Google Shape;3956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775" y="2509475"/>
            <a:ext cx="1260200" cy="735282"/>
          </a:xfrm>
          <a:prstGeom prst="rect">
            <a:avLst/>
          </a:prstGeom>
          <a:noFill/>
          <a:ln>
            <a:noFill/>
          </a:ln>
        </p:spPr>
      </p:pic>
      <p:sp>
        <p:nvSpPr>
          <p:cNvPr id="3957" name="Google Shape;3957;p221"/>
          <p:cNvSpPr txBox="1"/>
          <p:nvPr/>
        </p:nvSpPr>
        <p:spPr>
          <a:xfrm>
            <a:off x="534325" y="3806600"/>
            <a:ext cx="76341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#15: Lack of Segregation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The Database may be set up to </a:t>
            </a: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let a client peek at another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client’s data.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58" name="Google Shape;3958;p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676" y="966825"/>
            <a:ext cx="912427" cy="8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9" name="Google Shape;3959;p221"/>
          <p:cNvSpPr txBox="1"/>
          <p:nvPr/>
        </p:nvSpPr>
        <p:spPr>
          <a:xfrm>
            <a:off x="938613" y="2711672"/>
            <a:ext cx="117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</a:rPr>
              <a:t>Lack of Segregation</a:t>
            </a:r>
            <a:endParaRPr>
              <a:highlight>
                <a:srgbClr val="FFF2CC"/>
              </a:highlight>
            </a:endParaRPr>
          </a:p>
        </p:txBody>
      </p:sp>
      <p:cxnSp>
        <p:nvCxnSpPr>
          <p:cNvPr id="3960" name="Google Shape;3960;p221"/>
          <p:cNvCxnSpPr>
            <a:stCxn id="3956" idx="1"/>
            <a:endCxn id="3961" idx="4"/>
          </p:cNvCxnSpPr>
          <p:nvPr/>
        </p:nvCxnSpPr>
        <p:spPr>
          <a:xfrm rot="10800000">
            <a:off x="2935675" y="2473016"/>
            <a:ext cx="929100" cy="40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962" name="Google Shape;3962;p221"/>
          <p:cNvCxnSpPr>
            <a:stCxn id="3956" idx="1"/>
            <a:endCxn id="3963" idx="4"/>
          </p:cNvCxnSpPr>
          <p:nvPr/>
        </p:nvCxnSpPr>
        <p:spPr>
          <a:xfrm flipH="1">
            <a:off x="2935675" y="2877116"/>
            <a:ext cx="929100" cy="464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964" name="Google Shape;3964;p221"/>
          <p:cNvCxnSpPr>
            <a:stCxn id="3956" idx="3"/>
            <a:endCxn id="3965" idx="1"/>
          </p:cNvCxnSpPr>
          <p:nvPr/>
        </p:nvCxnSpPr>
        <p:spPr>
          <a:xfrm>
            <a:off x="5124975" y="2877116"/>
            <a:ext cx="784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66" name="Google Shape;3966;p221"/>
          <p:cNvCxnSpPr>
            <a:stCxn id="3958" idx="3"/>
            <a:endCxn id="3967" idx="1"/>
          </p:cNvCxnSpPr>
          <p:nvPr/>
        </p:nvCxnSpPr>
        <p:spPr>
          <a:xfrm>
            <a:off x="4951103" y="1407575"/>
            <a:ext cx="1485300" cy="8358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68" name="Google Shape;3968;p221"/>
          <p:cNvSpPr/>
          <p:nvPr/>
        </p:nvSpPr>
        <p:spPr>
          <a:xfrm>
            <a:off x="5909475" y="2731438"/>
            <a:ext cx="1053600" cy="4626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9" name="Google Shape;3969;p221"/>
          <p:cNvSpPr/>
          <p:nvPr/>
        </p:nvSpPr>
        <p:spPr>
          <a:xfrm>
            <a:off x="5909475" y="2485003"/>
            <a:ext cx="1053600" cy="4626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7" name="Google Shape;3967;p221"/>
          <p:cNvSpPr/>
          <p:nvPr/>
        </p:nvSpPr>
        <p:spPr>
          <a:xfrm>
            <a:off x="5909475" y="2243337"/>
            <a:ext cx="1053600" cy="462600"/>
          </a:xfrm>
          <a:prstGeom prst="can">
            <a:avLst>
              <a:gd name="adj" fmla="val 44439"/>
            </a:avLst>
          </a:prstGeom>
          <a:solidFill>
            <a:srgbClr val="CFE2F3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221"/>
          <p:cNvSpPr/>
          <p:nvPr/>
        </p:nvSpPr>
        <p:spPr>
          <a:xfrm>
            <a:off x="2270575" y="2482712"/>
            <a:ext cx="665100" cy="292500"/>
          </a:xfrm>
          <a:prstGeom prst="can">
            <a:avLst>
              <a:gd name="adj" fmla="val 44439"/>
            </a:avLst>
          </a:prstGeom>
          <a:solidFill>
            <a:srgbClr val="F4CCCC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1" name="Google Shape;3961;p221"/>
          <p:cNvSpPr/>
          <p:nvPr/>
        </p:nvSpPr>
        <p:spPr>
          <a:xfrm>
            <a:off x="2270575" y="2326867"/>
            <a:ext cx="665100" cy="292500"/>
          </a:xfrm>
          <a:prstGeom prst="can">
            <a:avLst>
              <a:gd name="adj" fmla="val 44439"/>
            </a:avLst>
          </a:prstGeom>
          <a:solidFill>
            <a:srgbClr val="F4CCCC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1" name="Google Shape;3971;p221"/>
          <p:cNvSpPr/>
          <p:nvPr/>
        </p:nvSpPr>
        <p:spPr>
          <a:xfrm>
            <a:off x="2270575" y="2174037"/>
            <a:ext cx="665100" cy="292500"/>
          </a:xfrm>
          <a:prstGeom prst="can">
            <a:avLst>
              <a:gd name="adj" fmla="val 44439"/>
            </a:avLst>
          </a:prstGeom>
          <a:solidFill>
            <a:srgbClr val="F4CCCC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221"/>
          <p:cNvSpPr/>
          <p:nvPr/>
        </p:nvSpPr>
        <p:spPr>
          <a:xfrm>
            <a:off x="2270575" y="3351250"/>
            <a:ext cx="665100" cy="292500"/>
          </a:xfrm>
          <a:prstGeom prst="can">
            <a:avLst>
              <a:gd name="adj" fmla="val 44439"/>
            </a:avLst>
          </a:prstGeom>
          <a:solidFill>
            <a:srgbClr val="F1C232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3" name="Google Shape;3963;p221"/>
          <p:cNvSpPr/>
          <p:nvPr/>
        </p:nvSpPr>
        <p:spPr>
          <a:xfrm>
            <a:off x="2270575" y="3195404"/>
            <a:ext cx="665100" cy="292500"/>
          </a:xfrm>
          <a:prstGeom prst="can">
            <a:avLst>
              <a:gd name="adj" fmla="val 44439"/>
            </a:avLst>
          </a:prstGeom>
          <a:solidFill>
            <a:srgbClr val="F1C232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221"/>
          <p:cNvSpPr/>
          <p:nvPr/>
        </p:nvSpPr>
        <p:spPr>
          <a:xfrm>
            <a:off x="2270575" y="3042574"/>
            <a:ext cx="665100" cy="292500"/>
          </a:xfrm>
          <a:prstGeom prst="can">
            <a:avLst>
              <a:gd name="adj" fmla="val 44439"/>
            </a:avLst>
          </a:prstGeom>
          <a:solidFill>
            <a:srgbClr val="F1C232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74" name="Google Shape;3974;p221"/>
          <p:cNvCxnSpPr>
            <a:stCxn id="3971" idx="1"/>
            <a:endCxn id="3958" idx="1"/>
          </p:cNvCxnSpPr>
          <p:nvPr/>
        </p:nvCxnSpPr>
        <p:spPr>
          <a:xfrm rot="-5400000">
            <a:off x="2937625" y="1073037"/>
            <a:ext cx="766500" cy="14355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p22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Challenge #2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0" name="Google Shape;3980;p22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5" name="Google Shape;3985;p22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3986" name="Google Shape;3986;p22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7" name="Google Shape;3987;p223"/>
          <p:cNvSpPr txBox="1">
            <a:spLocks noGrp="1"/>
          </p:cNvSpPr>
          <p:nvPr>
            <p:ph type="title" idx="2"/>
          </p:nvPr>
        </p:nvSpPr>
        <p:spPr>
          <a:xfrm>
            <a:off x="274350" y="94712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Security Challenge #2: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Defending the Wall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Now that we’ve assembled a list of potential attacks, your next task is to develop a list of at least 10 strategies to mitigate the website’s risk of unauthorized access.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/>
              <a:t>Be Prepared to Share!</a:t>
            </a:r>
            <a:endParaRPr i="1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2" name="Google Shape;3992;p2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Turn: Defending the Wall</a:t>
            </a:r>
            <a:endParaRPr/>
          </a:p>
        </p:txBody>
      </p:sp>
      <p:sp>
        <p:nvSpPr>
          <p:cNvPr id="3993" name="Google Shape;3993;p2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4" name="Google Shape;3994;p224"/>
          <p:cNvSpPr txBox="1"/>
          <p:nvPr/>
        </p:nvSpPr>
        <p:spPr>
          <a:xfrm>
            <a:off x="492725" y="778000"/>
            <a:ext cx="2229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User Attacks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5" name="Google Shape;3995;p224"/>
          <p:cNvSpPr txBox="1"/>
          <p:nvPr/>
        </p:nvSpPr>
        <p:spPr>
          <a:xfrm>
            <a:off x="2858700" y="778000"/>
            <a:ext cx="2229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Web Attacks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6" name="Google Shape;3996;p224"/>
          <p:cNvSpPr txBox="1"/>
          <p:nvPr/>
        </p:nvSpPr>
        <p:spPr>
          <a:xfrm>
            <a:off x="5729700" y="778000"/>
            <a:ext cx="2229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Database Attacks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7" name="Google Shape;3997;p224"/>
          <p:cNvSpPr txBox="1"/>
          <p:nvPr/>
        </p:nvSpPr>
        <p:spPr>
          <a:xfrm>
            <a:off x="2928150" y="2923750"/>
            <a:ext cx="2229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Server Attacks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8" name="Google Shape;3998;p224"/>
          <p:cNvSpPr txBox="1"/>
          <p:nvPr/>
        </p:nvSpPr>
        <p:spPr>
          <a:xfrm>
            <a:off x="636425" y="1297800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9" name="Google Shape;3999;p224"/>
          <p:cNvSpPr txBox="1"/>
          <p:nvPr/>
        </p:nvSpPr>
        <p:spPr>
          <a:xfrm>
            <a:off x="636425" y="1817600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Phishing Attacks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0" name="Google Shape;4000;p224"/>
          <p:cNvSpPr txBox="1"/>
          <p:nvPr/>
        </p:nvSpPr>
        <p:spPr>
          <a:xfrm>
            <a:off x="636425" y="2337400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Credential Reuse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1" name="Google Shape;4001;p224"/>
          <p:cNvSpPr txBox="1"/>
          <p:nvPr/>
        </p:nvSpPr>
        <p:spPr>
          <a:xfrm>
            <a:off x="636425" y="2847325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Malware Attacks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2" name="Google Shape;4002;p224"/>
          <p:cNvSpPr txBox="1"/>
          <p:nvPr/>
        </p:nvSpPr>
        <p:spPr>
          <a:xfrm>
            <a:off x="636425" y="3367125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Man in the Middle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3" name="Google Shape;4003;p224"/>
          <p:cNvSpPr txBox="1"/>
          <p:nvPr/>
        </p:nvSpPr>
        <p:spPr>
          <a:xfrm>
            <a:off x="636425" y="3881988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Packet Sniffing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4" name="Google Shape;4004;p224"/>
          <p:cNvSpPr txBox="1"/>
          <p:nvPr/>
        </p:nvSpPr>
        <p:spPr>
          <a:xfrm>
            <a:off x="636425" y="4399325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Computer Theft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5" name="Google Shape;4005;p224"/>
          <p:cNvSpPr txBox="1"/>
          <p:nvPr/>
        </p:nvSpPr>
        <p:spPr>
          <a:xfrm>
            <a:off x="3002400" y="1292863"/>
            <a:ext cx="1942500" cy="42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Brute-Force Attacks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6" name="Google Shape;4006;p224"/>
          <p:cNvSpPr txBox="1"/>
          <p:nvPr/>
        </p:nvSpPr>
        <p:spPr>
          <a:xfrm>
            <a:off x="3002400" y="1812663"/>
            <a:ext cx="1942500" cy="42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Code Injection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7" name="Google Shape;4007;p224"/>
          <p:cNvSpPr txBox="1"/>
          <p:nvPr/>
        </p:nvSpPr>
        <p:spPr>
          <a:xfrm>
            <a:off x="3002400" y="2332463"/>
            <a:ext cx="1942500" cy="42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Faulty Sessions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8" name="Google Shape;4008;p224"/>
          <p:cNvSpPr txBox="1"/>
          <p:nvPr/>
        </p:nvSpPr>
        <p:spPr>
          <a:xfrm>
            <a:off x="3071850" y="3441075"/>
            <a:ext cx="1942500" cy="424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OS Exploit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9" name="Google Shape;4009;p224"/>
          <p:cNvSpPr txBox="1"/>
          <p:nvPr/>
        </p:nvSpPr>
        <p:spPr>
          <a:xfrm>
            <a:off x="3071850" y="4034825"/>
            <a:ext cx="1942500" cy="424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Malicious Software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0" name="Google Shape;4010;p224"/>
          <p:cNvSpPr txBox="1"/>
          <p:nvPr/>
        </p:nvSpPr>
        <p:spPr>
          <a:xfrm>
            <a:off x="5873400" y="1292863"/>
            <a:ext cx="1942500" cy="42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Default Credentials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1" name="Google Shape;4011;p224"/>
          <p:cNvSpPr txBox="1"/>
          <p:nvPr/>
        </p:nvSpPr>
        <p:spPr>
          <a:xfrm>
            <a:off x="5873400" y="1812663"/>
            <a:ext cx="1942500" cy="42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Unpatched Database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2" name="Google Shape;4012;p224"/>
          <p:cNvSpPr txBox="1"/>
          <p:nvPr/>
        </p:nvSpPr>
        <p:spPr>
          <a:xfrm>
            <a:off x="5873400" y="2332463"/>
            <a:ext cx="1942500" cy="42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Lack of Segregation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3" name="Google Shape;4013;p224"/>
          <p:cNvSpPr txBox="1"/>
          <p:nvPr/>
        </p:nvSpPr>
        <p:spPr>
          <a:xfrm>
            <a:off x="5507275" y="3271525"/>
            <a:ext cx="2706000" cy="12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To help you get started, review this list of identified attack types.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8" name="Google Shape;4018;p22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Three: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Risk Mitigation Plan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19" name="Google Shape;4019;p2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" name="Google Shape;4024;p2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Risk Mitigation Plan</a:t>
            </a:r>
            <a:endParaRPr/>
          </a:p>
        </p:txBody>
      </p:sp>
      <p:sp>
        <p:nvSpPr>
          <p:cNvPr id="4025" name="Google Shape;4025;p2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6" name="Google Shape;4026;p226"/>
          <p:cNvSpPr txBox="1"/>
          <p:nvPr/>
        </p:nvSpPr>
        <p:spPr>
          <a:xfrm>
            <a:off x="492725" y="778000"/>
            <a:ext cx="2229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User Attacks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7" name="Google Shape;4027;p226"/>
          <p:cNvSpPr txBox="1"/>
          <p:nvPr/>
        </p:nvSpPr>
        <p:spPr>
          <a:xfrm>
            <a:off x="2858700" y="778000"/>
            <a:ext cx="2229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Web Attacks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8" name="Google Shape;4028;p226"/>
          <p:cNvSpPr txBox="1"/>
          <p:nvPr/>
        </p:nvSpPr>
        <p:spPr>
          <a:xfrm>
            <a:off x="5729700" y="778000"/>
            <a:ext cx="2229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Database Attacks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9" name="Google Shape;4029;p226"/>
          <p:cNvSpPr txBox="1"/>
          <p:nvPr/>
        </p:nvSpPr>
        <p:spPr>
          <a:xfrm>
            <a:off x="2928150" y="2923750"/>
            <a:ext cx="2229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Server Attacks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0" name="Google Shape;4030;p226"/>
          <p:cNvSpPr txBox="1"/>
          <p:nvPr/>
        </p:nvSpPr>
        <p:spPr>
          <a:xfrm>
            <a:off x="636425" y="1297800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1" name="Google Shape;4031;p226"/>
          <p:cNvSpPr txBox="1"/>
          <p:nvPr/>
        </p:nvSpPr>
        <p:spPr>
          <a:xfrm>
            <a:off x="636425" y="1817600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Phishing Attacks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2" name="Google Shape;4032;p226"/>
          <p:cNvSpPr txBox="1"/>
          <p:nvPr/>
        </p:nvSpPr>
        <p:spPr>
          <a:xfrm>
            <a:off x="636425" y="2337400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Credential Reuse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3" name="Google Shape;4033;p226"/>
          <p:cNvSpPr txBox="1"/>
          <p:nvPr/>
        </p:nvSpPr>
        <p:spPr>
          <a:xfrm>
            <a:off x="636425" y="2847325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Malware Attacks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4" name="Google Shape;4034;p226"/>
          <p:cNvSpPr txBox="1"/>
          <p:nvPr/>
        </p:nvSpPr>
        <p:spPr>
          <a:xfrm>
            <a:off x="636425" y="3367125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Man in the Middle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5" name="Google Shape;4035;p226"/>
          <p:cNvSpPr txBox="1"/>
          <p:nvPr/>
        </p:nvSpPr>
        <p:spPr>
          <a:xfrm>
            <a:off x="636425" y="3881988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Packet Sniffing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6" name="Google Shape;4036;p226"/>
          <p:cNvSpPr txBox="1"/>
          <p:nvPr/>
        </p:nvSpPr>
        <p:spPr>
          <a:xfrm>
            <a:off x="636425" y="4399325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Computer Theft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7" name="Google Shape;4037;p226"/>
          <p:cNvSpPr txBox="1"/>
          <p:nvPr/>
        </p:nvSpPr>
        <p:spPr>
          <a:xfrm>
            <a:off x="3002400" y="1292863"/>
            <a:ext cx="1942500" cy="42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Brute-Force Attacks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8" name="Google Shape;4038;p226"/>
          <p:cNvSpPr txBox="1"/>
          <p:nvPr/>
        </p:nvSpPr>
        <p:spPr>
          <a:xfrm>
            <a:off x="3002400" y="1812663"/>
            <a:ext cx="1942500" cy="42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Code Injection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9" name="Google Shape;4039;p226"/>
          <p:cNvSpPr txBox="1"/>
          <p:nvPr/>
        </p:nvSpPr>
        <p:spPr>
          <a:xfrm>
            <a:off x="3002400" y="2332463"/>
            <a:ext cx="1942500" cy="42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Faulty Sessions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0" name="Google Shape;4040;p226"/>
          <p:cNvSpPr txBox="1"/>
          <p:nvPr/>
        </p:nvSpPr>
        <p:spPr>
          <a:xfrm>
            <a:off x="3071850" y="3441075"/>
            <a:ext cx="1942500" cy="424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OS Exploit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1" name="Google Shape;4041;p226"/>
          <p:cNvSpPr txBox="1"/>
          <p:nvPr/>
        </p:nvSpPr>
        <p:spPr>
          <a:xfrm>
            <a:off x="3071850" y="4034825"/>
            <a:ext cx="1942500" cy="424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Malicious Software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2" name="Google Shape;4042;p226"/>
          <p:cNvSpPr txBox="1"/>
          <p:nvPr/>
        </p:nvSpPr>
        <p:spPr>
          <a:xfrm>
            <a:off x="5873400" y="1292863"/>
            <a:ext cx="1942500" cy="42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Default Credentials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3" name="Google Shape;4043;p226"/>
          <p:cNvSpPr txBox="1"/>
          <p:nvPr/>
        </p:nvSpPr>
        <p:spPr>
          <a:xfrm>
            <a:off x="5873400" y="1812663"/>
            <a:ext cx="1942500" cy="42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Unpatched Database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4" name="Google Shape;4044;p226"/>
          <p:cNvSpPr txBox="1"/>
          <p:nvPr/>
        </p:nvSpPr>
        <p:spPr>
          <a:xfrm>
            <a:off x="5873400" y="2332463"/>
            <a:ext cx="1942500" cy="424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Lack of Segregation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5" name="Google Shape;4045;p226"/>
          <p:cNvSpPr txBox="1"/>
          <p:nvPr/>
        </p:nvSpPr>
        <p:spPr>
          <a:xfrm>
            <a:off x="5507275" y="3319313"/>
            <a:ext cx="3081000" cy="1034700"/>
          </a:xfrm>
          <a:prstGeom prst="rect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Risk Mitigation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begins by assessing all risks and looking for parallels.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0" name="Google Shape;4050;p2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Risk Mitigation Plan</a:t>
            </a:r>
            <a:endParaRPr/>
          </a:p>
        </p:txBody>
      </p:sp>
      <p:sp>
        <p:nvSpPr>
          <p:cNvPr id="4051" name="Google Shape;4051;p2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2" name="Google Shape;4052;p227"/>
          <p:cNvSpPr txBox="1"/>
          <p:nvPr/>
        </p:nvSpPr>
        <p:spPr>
          <a:xfrm>
            <a:off x="492725" y="778000"/>
            <a:ext cx="2229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User Attacks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3" name="Google Shape;4053;p227"/>
          <p:cNvSpPr txBox="1"/>
          <p:nvPr/>
        </p:nvSpPr>
        <p:spPr>
          <a:xfrm>
            <a:off x="636425" y="1297800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4" name="Google Shape;4054;p227"/>
          <p:cNvSpPr txBox="1"/>
          <p:nvPr/>
        </p:nvSpPr>
        <p:spPr>
          <a:xfrm>
            <a:off x="636425" y="1817600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Phishing Attacks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5" name="Google Shape;4055;p227"/>
          <p:cNvSpPr txBox="1"/>
          <p:nvPr/>
        </p:nvSpPr>
        <p:spPr>
          <a:xfrm>
            <a:off x="636425" y="2337400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Credential Reuse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6" name="Google Shape;4056;p227"/>
          <p:cNvSpPr txBox="1"/>
          <p:nvPr/>
        </p:nvSpPr>
        <p:spPr>
          <a:xfrm>
            <a:off x="636425" y="2847325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Malware Attacks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7" name="Google Shape;4057;p227"/>
          <p:cNvSpPr txBox="1"/>
          <p:nvPr/>
        </p:nvSpPr>
        <p:spPr>
          <a:xfrm>
            <a:off x="636425" y="3367125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Man in the Middle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8" name="Google Shape;4058;p227"/>
          <p:cNvSpPr txBox="1"/>
          <p:nvPr/>
        </p:nvSpPr>
        <p:spPr>
          <a:xfrm>
            <a:off x="636425" y="3881988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Packet Sniffing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9" name="Google Shape;4059;p227"/>
          <p:cNvSpPr txBox="1"/>
          <p:nvPr/>
        </p:nvSpPr>
        <p:spPr>
          <a:xfrm>
            <a:off x="636425" y="4399325"/>
            <a:ext cx="1942500" cy="42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Computer Theft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0" name="Google Shape;4060;p227"/>
          <p:cNvSpPr txBox="1"/>
          <p:nvPr/>
        </p:nvSpPr>
        <p:spPr>
          <a:xfrm>
            <a:off x="2863000" y="1202200"/>
            <a:ext cx="5725200" cy="3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User Risk Mitigation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Educate all users on the danger of phishing and social engineering.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User randomly generated passwords.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Ensure users are using multifactor authentication (password + phone confirmation)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HTTPS and only access sensitive content over secure channels.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p2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Risk Mitigation Plan</a:t>
            </a:r>
            <a:endParaRPr/>
          </a:p>
        </p:txBody>
      </p:sp>
      <p:sp>
        <p:nvSpPr>
          <p:cNvPr id="4066" name="Google Shape;4066;p2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7" name="Google Shape;4067;p228"/>
          <p:cNvSpPr txBox="1"/>
          <p:nvPr/>
        </p:nvSpPr>
        <p:spPr>
          <a:xfrm>
            <a:off x="2863000" y="934025"/>
            <a:ext cx="57252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Web and Server Risk Mitigation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Ensure </a:t>
            </a:r>
            <a:r>
              <a:rPr lang="en" sz="1800" i="1">
                <a:latin typeface="Roboto"/>
                <a:ea typeface="Roboto"/>
                <a:cs typeface="Roboto"/>
                <a:sym typeface="Roboto"/>
              </a:rPr>
              <a:t>strong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passwords are used (i.e., alphanumeric +symbol + special characters).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Sanitize any input in the web application form fields and filter out.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Ensure users are immediately logged out when closing a browser. (No preservation of login after 30 seconds of inactivity.)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Ensure that all servers are routinely patched against latest know vulnerabilities.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Antivirus and User Education.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8" name="Google Shape;4068;p228"/>
          <p:cNvSpPr txBox="1"/>
          <p:nvPr/>
        </p:nvSpPr>
        <p:spPr>
          <a:xfrm>
            <a:off x="260025" y="731238"/>
            <a:ext cx="2229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Web Attacks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9" name="Google Shape;4069;p228"/>
          <p:cNvSpPr txBox="1"/>
          <p:nvPr/>
        </p:nvSpPr>
        <p:spPr>
          <a:xfrm>
            <a:off x="329475" y="2876988"/>
            <a:ext cx="22299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oboto"/>
                <a:ea typeface="Roboto"/>
                <a:cs typeface="Roboto"/>
                <a:sym typeface="Roboto"/>
              </a:rPr>
              <a:t>Server Attacks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0" name="Google Shape;4070;p228"/>
          <p:cNvSpPr txBox="1"/>
          <p:nvPr/>
        </p:nvSpPr>
        <p:spPr>
          <a:xfrm>
            <a:off x="403725" y="1246100"/>
            <a:ext cx="1942500" cy="42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Brute-Force Attacks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1" name="Google Shape;4071;p228"/>
          <p:cNvSpPr txBox="1"/>
          <p:nvPr/>
        </p:nvSpPr>
        <p:spPr>
          <a:xfrm>
            <a:off x="403725" y="1765900"/>
            <a:ext cx="1942500" cy="42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Code Injection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2" name="Google Shape;4072;p228"/>
          <p:cNvSpPr txBox="1"/>
          <p:nvPr/>
        </p:nvSpPr>
        <p:spPr>
          <a:xfrm>
            <a:off x="403725" y="2285700"/>
            <a:ext cx="1942500" cy="42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Faulty Sessions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3" name="Google Shape;4073;p228"/>
          <p:cNvSpPr txBox="1"/>
          <p:nvPr/>
        </p:nvSpPr>
        <p:spPr>
          <a:xfrm>
            <a:off x="473175" y="3394313"/>
            <a:ext cx="1942500" cy="424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OS Exploit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4" name="Google Shape;4074;p228"/>
          <p:cNvSpPr txBox="1"/>
          <p:nvPr/>
        </p:nvSpPr>
        <p:spPr>
          <a:xfrm>
            <a:off x="473175" y="3988063"/>
            <a:ext cx="1942500" cy="424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Malicious Software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p2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Risk Mitigation Plan</a:t>
            </a:r>
            <a:endParaRPr/>
          </a:p>
        </p:txBody>
      </p:sp>
      <p:sp>
        <p:nvSpPr>
          <p:cNvPr id="4080" name="Google Shape;4080;p2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1" name="Google Shape;4081;p229"/>
          <p:cNvSpPr txBox="1"/>
          <p:nvPr/>
        </p:nvSpPr>
        <p:spPr>
          <a:xfrm>
            <a:off x="271050" y="627129"/>
            <a:ext cx="8601900" cy="4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Suggested Plan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Educate all users on the dangers of phishing and social engineering.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 randomly generated passwords passwords.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users are using multifactor authentication (password + phone confirmation).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HTTPS and only access sensitive content over secure channels.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</a:t>
            </a:r>
            <a:r>
              <a:rPr lang="en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strong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passwords are used (alphanumeric + symbols).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Sanitize any input in the web application form fields and filter the output.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users are immediately logged off when closing a browser. (No preservation of login after 30 seconds of inactivity).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all servers are routinely patched against latest known vulnerabilities.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physical access to servers is protected by multiple forms of authentication (login + biometric).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that all data stored in the database is encrypted and cannot be read without additional login information.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database access on need-to-know basis.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 and monitor all database access.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that all cloud security platforms follow best practices for security implementation.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p23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Framework</a:t>
            </a:r>
            <a:endParaRPr/>
          </a:p>
        </p:txBody>
      </p:sp>
      <p:sp>
        <p:nvSpPr>
          <p:cNvPr id="4087" name="Google Shape;4087;p23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159"/>
          <p:cNvSpPr txBox="1">
            <a:spLocks noGrp="1"/>
          </p:cNvSpPr>
          <p:nvPr>
            <p:ph type="title"/>
          </p:nvPr>
        </p:nvSpPr>
        <p:spPr>
          <a:xfrm>
            <a:off x="274338" y="21756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cybersecurity such a desired skill these days?</a:t>
            </a:r>
            <a:endParaRPr/>
          </a:p>
        </p:txBody>
      </p:sp>
      <p:sp>
        <p:nvSpPr>
          <p:cNvPr id="3078" name="Google Shape;3078;p1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p2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Cybersecurity Framework</a:t>
            </a:r>
            <a:endParaRPr/>
          </a:p>
        </p:txBody>
      </p:sp>
      <p:sp>
        <p:nvSpPr>
          <p:cNvPr id="4093" name="Google Shape;4093;p2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in our simple exercise, we begin to see an emerging framework for addressing cybersecurity threats. </a:t>
            </a:r>
            <a:endParaRPr/>
          </a:p>
        </p:txBody>
      </p:sp>
      <p:sp>
        <p:nvSpPr>
          <p:cNvPr id="4094" name="Google Shape;4094;p2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5" name="Google Shape;4095;p231"/>
          <p:cNvSpPr/>
          <p:nvPr/>
        </p:nvSpPr>
        <p:spPr>
          <a:xfrm>
            <a:off x="5735302" y="1981875"/>
            <a:ext cx="3305700" cy="1628700"/>
          </a:xfrm>
          <a:prstGeom prst="chevron">
            <a:avLst>
              <a:gd name="adj" fmla="val 50000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Mitigate Risks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6" name="Google Shape;4096;p231"/>
          <p:cNvSpPr/>
          <p:nvPr/>
        </p:nvSpPr>
        <p:spPr>
          <a:xfrm>
            <a:off x="103000" y="1982397"/>
            <a:ext cx="3546900" cy="1628700"/>
          </a:xfrm>
          <a:prstGeom prst="homePlate">
            <a:avLst>
              <a:gd name="adj" fmla="val 50000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Identify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Targets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7" name="Google Shape;4097;p231"/>
          <p:cNvSpPr/>
          <p:nvPr/>
        </p:nvSpPr>
        <p:spPr>
          <a:xfrm>
            <a:off x="3047197" y="1981875"/>
            <a:ext cx="3305700" cy="1628700"/>
          </a:xfrm>
          <a:prstGeom prst="chevron">
            <a:avLst>
              <a:gd name="adj" fmla="val 50000"/>
            </a:avLst>
          </a:prstGeom>
          <a:solidFill>
            <a:srgbClr val="FCE5C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Determine Attacks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Google Shape;4102;p2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NIST Cybersecurity Framework</a:t>
            </a:r>
            <a:endParaRPr/>
          </a:p>
        </p:txBody>
      </p:sp>
      <p:sp>
        <p:nvSpPr>
          <p:cNvPr id="4103" name="Google Shape;4103;p2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 we progress through class, we’ll begin to understand larger frameworks for addressing cybersecurity threats. </a:t>
            </a:r>
            <a:endParaRPr sz="2400"/>
          </a:p>
        </p:txBody>
      </p:sp>
      <p:sp>
        <p:nvSpPr>
          <p:cNvPr id="4104" name="Google Shape;4104;p2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5" name="Google Shape;4105;p232"/>
          <p:cNvSpPr/>
          <p:nvPr/>
        </p:nvSpPr>
        <p:spPr>
          <a:xfrm>
            <a:off x="3569710" y="2760450"/>
            <a:ext cx="2070900" cy="1178400"/>
          </a:xfrm>
          <a:prstGeom prst="chevron">
            <a:avLst>
              <a:gd name="adj" fmla="val 50000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Detect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6" name="Google Shape;4106;p232"/>
          <p:cNvSpPr/>
          <p:nvPr/>
        </p:nvSpPr>
        <p:spPr>
          <a:xfrm>
            <a:off x="41800" y="2760828"/>
            <a:ext cx="2221800" cy="1178400"/>
          </a:xfrm>
          <a:prstGeom prst="homePlate">
            <a:avLst>
              <a:gd name="adj" fmla="val 50000"/>
            </a:avLst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Identify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7" name="Google Shape;4107;p232"/>
          <p:cNvSpPr/>
          <p:nvPr/>
        </p:nvSpPr>
        <p:spPr>
          <a:xfrm>
            <a:off x="1885959" y="2760450"/>
            <a:ext cx="2070900" cy="1178400"/>
          </a:xfrm>
          <a:prstGeom prst="chevron">
            <a:avLst>
              <a:gd name="adj" fmla="val 50000"/>
            </a:avLst>
          </a:prstGeom>
          <a:solidFill>
            <a:srgbClr val="D9D2E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Protect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8" name="Google Shape;4108;p232"/>
          <p:cNvSpPr/>
          <p:nvPr/>
        </p:nvSpPr>
        <p:spPr>
          <a:xfrm>
            <a:off x="7031302" y="2761125"/>
            <a:ext cx="2070900" cy="1178400"/>
          </a:xfrm>
          <a:prstGeom prst="chevron">
            <a:avLst>
              <a:gd name="adj" fmla="val 50000"/>
            </a:avLst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Recover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9" name="Google Shape;4109;p232"/>
          <p:cNvSpPr/>
          <p:nvPr/>
        </p:nvSpPr>
        <p:spPr>
          <a:xfrm>
            <a:off x="5347551" y="2761125"/>
            <a:ext cx="2070900" cy="1178400"/>
          </a:xfrm>
          <a:prstGeom prst="chevron">
            <a:avLst>
              <a:gd name="adj" fmla="val 50000"/>
            </a:avLst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Respond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0" name="Google Shape;4110;p232"/>
          <p:cNvSpPr txBox="1"/>
          <p:nvPr/>
        </p:nvSpPr>
        <p:spPr>
          <a:xfrm>
            <a:off x="368250" y="2134075"/>
            <a:ext cx="8407500" cy="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ontserrat Medium"/>
                <a:ea typeface="Montserrat Medium"/>
                <a:cs typeface="Montserrat Medium"/>
                <a:sym typeface="Montserrat Medium"/>
              </a:rPr>
              <a:t>NIST</a:t>
            </a: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3000">
                <a:latin typeface="Oswald"/>
                <a:ea typeface="Oswald"/>
                <a:cs typeface="Oswald"/>
                <a:sym typeface="Oswald"/>
              </a:rPr>
              <a:t>CYBERSECURITY FRAMEWORK (CSF)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Google Shape;4115;p2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Class...</a:t>
            </a:r>
            <a:endParaRPr/>
          </a:p>
        </p:txBody>
      </p:sp>
      <p:sp>
        <p:nvSpPr>
          <p:cNvPr id="4116" name="Google Shape;4116;p2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dive deeper into today’s threat landscape and discuss modern day tasks we’ll be tasked with handling. </a:t>
            </a:r>
            <a:endParaRPr/>
          </a:p>
        </p:txBody>
      </p:sp>
      <p:sp>
        <p:nvSpPr>
          <p:cNvPr id="4117" name="Google Shape;4117;p2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18" name="Google Shape;4118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113" y="1345575"/>
            <a:ext cx="6199781" cy="357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Google Shape;4123;p23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Any Questions?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4124" name="Google Shape;4124;p23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3" name="Google Shape;308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6650" y="3296763"/>
            <a:ext cx="1822875" cy="151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4" name="Google Shape;3084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675" y="2395975"/>
            <a:ext cx="1661949" cy="1246451"/>
          </a:xfrm>
          <a:prstGeom prst="rect">
            <a:avLst/>
          </a:prstGeom>
          <a:noFill/>
          <a:ln>
            <a:noFill/>
          </a:ln>
        </p:spPr>
      </p:pic>
      <p:sp>
        <p:nvSpPr>
          <p:cNvPr id="3085" name="Google Shape;3085;p1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Reason 1</a:t>
            </a:r>
            <a:r>
              <a:rPr lang="en"/>
              <a:t>: Explosive Growth in Dependence of IT</a:t>
            </a:r>
            <a:endParaRPr/>
          </a:p>
        </p:txBody>
      </p:sp>
      <p:sp>
        <p:nvSpPr>
          <p:cNvPr id="3086" name="Google Shape;3086;p1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Nearly every personal, social, and commercial aspect of our lives makes contact with </a:t>
            </a:r>
            <a:r>
              <a:rPr lang="en" b="1">
                <a:solidFill>
                  <a:srgbClr val="980000"/>
                </a:solidFill>
              </a:rPr>
              <a:t>vulnerable IT infrastructure</a:t>
            </a:r>
            <a:r>
              <a:rPr lang="en"/>
              <a:t>. </a:t>
            </a:r>
            <a:endParaRPr/>
          </a:p>
        </p:txBody>
      </p:sp>
      <p:pic>
        <p:nvPicPr>
          <p:cNvPr id="3087" name="Google Shape;3087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650" y="1446328"/>
            <a:ext cx="3398338" cy="314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8" name="Google Shape;3088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2650" y="1281651"/>
            <a:ext cx="1519149" cy="151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3067</Words>
  <Application>Microsoft Office PowerPoint</Application>
  <PresentationFormat>On-screen Show (16:9)</PresentationFormat>
  <Paragraphs>509</Paragraphs>
  <Slides>83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83</vt:i4>
      </vt:variant>
    </vt:vector>
  </HeadingPairs>
  <TitlesOfParts>
    <vt:vector size="96" baseType="lpstr">
      <vt:lpstr>Roboto Light</vt:lpstr>
      <vt:lpstr>Roboto</vt:lpstr>
      <vt:lpstr>Roboto Mono Medium</vt:lpstr>
      <vt:lpstr>Roboto Mono</vt:lpstr>
      <vt:lpstr>Oswald</vt:lpstr>
      <vt:lpstr>Roboto Thin</vt:lpstr>
      <vt:lpstr>Roboto Medium</vt:lpstr>
      <vt:lpstr>Montserrat</vt:lpstr>
      <vt:lpstr>Montserrat Medium</vt:lpstr>
      <vt:lpstr>Arial</vt:lpstr>
      <vt:lpstr>Simple Light</vt:lpstr>
      <vt:lpstr>Simple Light</vt:lpstr>
      <vt:lpstr>Simple Light</vt:lpstr>
      <vt:lpstr>Cybersecurity Day 1</vt:lpstr>
      <vt:lpstr>PowerPoint Presentation</vt:lpstr>
      <vt:lpstr>PowerPoint Presentation</vt:lpstr>
      <vt:lpstr>Bootcamp Objectives</vt:lpstr>
      <vt:lpstr>CompTIA Partnership</vt:lpstr>
      <vt:lpstr>Class Objectives</vt:lpstr>
      <vt:lpstr>The Rising Cyber Threat</vt:lpstr>
      <vt:lpstr>Why is cybersecurity such a desired skill these days?</vt:lpstr>
      <vt:lpstr>Reason 1: Explosive Growth in Dependence of IT</vt:lpstr>
      <vt:lpstr>Reason 2: More Users (Targets) on Connected Devices</vt:lpstr>
      <vt:lpstr>Reason 3: Better Tools for Bigger Damage</vt:lpstr>
      <vt:lpstr>Reason 4: Significant Investment by Bad Actor</vt:lpstr>
      <vt:lpstr>Reason 5: Dire Shortage of Skilled Professionals</vt:lpstr>
      <vt:lpstr>Defining Cybersecurity</vt:lpstr>
      <vt:lpstr>What is the first thing you think of when you hear “cybersecurity”?</vt:lpstr>
      <vt:lpstr>Everyone’s First Thoughts:</vt:lpstr>
      <vt:lpstr>Everyone’s First Thoughts:</vt:lpstr>
      <vt:lpstr>PowerPoint Presentation</vt:lpstr>
      <vt:lpstr>Assessing Threats:</vt:lpstr>
      <vt:lpstr>Your Turn! The Case of the Crazy USB</vt:lpstr>
      <vt:lpstr>A Harmless USB?</vt:lpstr>
      <vt:lpstr>Know Thy Threats</vt:lpstr>
      <vt:lpstr>Mitigating Risks</vt:lpstr>
      <vt:lpstr>Course Overview</vt:lpstr>
      <vt:lpstr>Our Future Tool Belt</vt:lpstr>
      <vt:lpstr>Daily Routine</vt:lpstr>
      <vt:lpstr>Curriculum at a Glance</vt:lpstr>
      <vt:lpstr>Example Activity: Analyzing Web Traffic for Malware</vt:lpstr>
      <vt:lpstr>Example Activity: Encryption / Decryption Systems</vt:lpstr>
      <vt:lpstr>Example Activity: Web Application Hardening</vt:lpstr>
      <vt:lpstr>Example Activity: Identify Vulnerabilities in Unpatched Systems</vt:lpstr>
      <vt:lpstr>Example Activity: Cybersecurity Policy and Strategy</vt:lpstr>
      <vt:lpstr>Embrace Your Inner Toddler</vt:lpstr>
      <vt:lpstr>Tip: Embrace being a beginner. </vt:lpstr>
      <vt:lpstr>Tip: Find Your Community Now </vt:lpstr>
      <vt:lpstr>Tip: You need to put in the hours! </vt:lpstr>
      <vt:lpstr>PowerPoint Presentation</vt:lpstr>
      <vt:lpstr>15 Minutes</vt:lpstr>
      <vt:lpstr>Security Challenge #1</vt:lpstr>
      <vt:lpstr>Security Challenge #1</vt:lpstr>
      <vt:lpstr>Security Challenge #1</vt:lpstr>
      <vt:lpstr>Security Challenge #1</vt:lpstr>
      <vt:lpstr>Your Turn! Attacking the Wall</vt:lpstr>
      <vt:lpstr>Your Turn! Attacking the Wall </vt:lpstr>
      <vt:lpstr>Your Turn! Attacking the Wall </vt:lpstr>
      <vt:lpstr>Step #1: Assess the Target</vt:lpstr>
      <vt:lpstr>Your Turn! Attacking the Wall </vt:lpstr>
      <vt:lpstr>Your Turn! Attacking the Wall </vt:lpstr>
      <vt:lpstr>Your Turn! Attacking the Wall </vt:lpstr>
      <vt:lpstr>Your Turn! Attacking the Wall </vt:lpstr>
      <vt:lpstr>Your Turn! Attacking the Wall </vt:lpstr>
      <vt:lpstr>Step #2: Define Attack Strategy</vt:lpstr>
      <vt:lpstr>Step 2: Defining Attack Strategies</vt:lpstr>
      <vt:lpstr>Step 2: Defining Attack Strategies</vt:lpstr>
      <vt:lpstr>Step 2: Defining Attack Strategies</vt:lpstr>
      <vt:lpstr>Step 2: Defining Attack Strategies</vt:lpstr>
      <vt:lpstr>Step 2: Defining Attack Strategies</vt:lpstr>
      <vt:lpstr>Step 2: Defining Attack Strategies</vt:lpstr>
      <vt:lpstr>Step 2: Defining Attack Strategies</vt:lpstr>
      <vt:lpstr>Next up,  website attacks.</vt:lpstr>
      <vt:lpstr>Step 2: Defining Attack Strategies</vt:lpstr>
      <vt:lpstr>Step 2: Defining Attack Strategies</vt:lpstr>
      <vt:lpstr>Step 2: Defining Attack Strategies</vt:lpstr>
      <vt:lpstr>Next up,  server attacks.</vt:lpstr>
      <vt:lpstr>Step 2: Defining Attack Strategies</vt:lpstr>
      <vt:lpstr>Step 2: Defining Attack Strategies</vt:lpstr>
      <vt:lpstr>Finally,  database attacks.</vt:lpstr>
      <vt:lpstr>Step 2: Defining Attack Strategies</vt:lpstr>
      <vt:lpstr>Step 2: Defining Attack Strategies</vt:lpstr>
      <vt:lpstr>Step 2: Defining Attack Strategies</vt:lpstr>
      <vt:lpstr>Security Challenge #2 </vt:lpstr>
      <vt:lpstr>15 Minutes</vt:lpstr>
      <vt:lpstr>Your Turn: Defending the Wall</vt:lpstr>
      <vt:lpstr>Step Three:  Risk Mitigation Plan</vt:lpstr>
      <vt:lpstr>Step 3: Risk Mitigation Plan</vt:lpstr>
      <vt:lpstr>Step 3: Risk Mitigation Plan</vt:lpstr>
      <vt:lpstr>Step 3: Risk Mitigation Plan</vt:lpstr>
      <vt:lpstr>Step 3: Risk Mitigation Plan</vt:lpstr>
      <vt:lpstr>Cybersecurity Framework</vt:lpstr>
      <vt:lpstr>Our Cybersecurity Framework</vt:lpstr>
      <vt:lpstr>NIST Cybersecurity Framework</vt:lpstr>
      <vt:lpstr>Next Class...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Day 1</dc:title>
  <cp:lastModifiedBy>Schmidt, Daniel(CID)</cp:lastModifiedBy>
  <cp:revision>4</cp:revision>
  <dcterms:modified xsi:type="dcterms:W3CDTF">2019-10-16T21:12:18Z</dcterms:modified>
</cp:coreProperties>
</file>